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58" r:id="rId6"/>
    <p:sldId id="259" r:id="rId7"/>
    <p:sldId id="270" r:id="rId8"/>
    <p:sldId id="269" r:id="rId9"/>
    <p:sldId id="260" r:id="rId10"/>
    <p:sldId id="271" r:id="rId11"/>
    <p:sldId id="272" r:id="rId12"/>
    <p:sldId id="264" r:id="rId13"/>
    <p:sldId id="263" r:id="rId14"/>
    <p:sldId id="265" r:id="rId15"/>
    <p:sldId id="275" r:id="rId16"/>
    <p:sldId id="261" r:id="rId17"/>
    <p:sldId id="276" r:id="rId18"/>
    <p:sldId id="324" r:id="rId19"/>
    <p:sldId id="277" r:id="rId20"/>
    <p:sldId id="279" r:id="rId21"/>
    <p:sldId id="309" r:id="rId22"/>
    <p:sldId id="310" r:id="rId23"/>
    <p:sldId id="325" r:id="rId24"/>
    <p:sldId id="280" r:id="rId25"/>
    <p:sldId id="283" r:id="rId26"/>
    <p:sldId id="284" r:id="rId27"/>
    <p:sldId id="285" r:id="rId28"/>
    <p:sldId id="286" r:id="rId29"/>
    <p:sldId id="287" r:id="rId30"/>
    <p:sldId id="318" r:id="rId31"/>
    <p:sldId id="319" r:id="rId32"/>
    <p:sldId id="320" r:id="rId33"/>
    <p:sldId id="321" r:id="rId34"/>
    <p:sldId id="322" r:id="rId35"/>
    <p:sldId id="323" r:id="rId36"/>
    <p:sldId id="292" r:id="rId37"/>
    <p:sldId id="298" r:id="rId38"/>
    <p:sldId id="299" r:id="rId39"/>
    <p:sldId id="300" r:id="rId40"/>
    <p:sldId id="301" r:id="rId41"/>
    <p:sldId id="302" r:id="rId42"/>
    <p:sldId id="281" r:id="rId43"/>
    <p:sldId id="288" r:id="rId44"/>
    <p:sldId id="289" r:id="rId45"/>
    <p:sldId id="290" r:id="rId46"/>
    <p:sldId id="282" r:id="rId47"/>
    <p:sldId id="303" r:id="rId48"/>
    <p:sldId id="304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3E3E"/>
    <a:srgbClr val="E84848"/>
    <a:srgbClr val="F8F8F8"/>
    <a:srgbClr val="EAEAEA"/>
    <a:srgbClr val="DFDD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4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49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04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4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56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041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00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2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6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7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6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F1FAD-2AB9-4592-BC5F-E3A4D2D09A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A4278-6B93-4EC6-849F-BB19B1496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51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26.JP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88807" y="3030431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매장 재고 관리 프로그램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8887" y="3524714"/>
            <a:ext cx="7755038" cy="578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89595" y="5783152"/>
            <a:ext cx="6422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기간 </a:t>
            </a:r>
            <a:r>
              <a:rPr lang="en-US" altLang="ko-KR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: 2017.11.01 ~ 2017.02.20</a:t>
            </a:r>
          </a:p>
          <a:p>
            <a:pPr algn="ctr"/>
            <a:r>
              <a:rPr lang="ko-KR" altLang="en-US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발표일 </a:t>
            </a:r>
            <a:r>
              <a:rPr lang="en-US" altLang="ko-KR" sz="2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: 2017.11.21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96960" y="5321487"/>
            <a:ext cx="288544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개발자 </a:t>
            </a:r>
            <a:r>
              <a:rPr lang="en-US" altLang="ko-KR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: </a:t>
            </a:r>
            <a:r>
              <a:rPr lang="ko-KR" altLang="en-US" sz="24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강인규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2352544"/>
            <a:ext cx="2460088" cy="12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3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34152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3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1574377"/>
            <a:ext cx="4402648" cy="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객체 관계도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TABLE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모델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논리적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물리적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DB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구조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931148"/>
            <a:ext cx="10998861" cy="42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34152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3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1574377"/>
            <a:ext cx="4402648" cy="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객체 관계도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TABLE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모델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논리적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물리적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DB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구조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0" y="1752489"/>
            <a:ext cx="10630821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27530" y="88893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Picture 10" descr="applicant, employee, unbloc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83" y="260586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2577852" y="2829439"/>
            <a:ext cx="1328088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로그인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486754" y="1735574"/>
            <a:ext cx="1328088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주문관리</a:t>
            </a:r>
            <a:endParaRPr lang="ko-KR" altLang="en-US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86754" y="3984851"/>
            <a:ext cx="1328088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판매관리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504338" y="5275215"/>
            <a:ext cx="1328089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고객관리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486754" y="2830912"/>
            <a:ext cx="1328088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재고관리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96332" y="1188936"/>
            <a:ext cx="1328088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주문</a:t>
            </a:r>
          </a:p>
        </p:txBody>
      </p:sp>
      <p:sp>
        <p:nvSpPr>
          <p:cNvPr id="17" name="타원 16"/>
          <p:cNvSpPr/>
          <p:nvPr/>
        </p:nvSpPr>
        <p:spPr>
          <a:xfrm>
            <a:off x="6878748" y="3250166"/>
            <a:ext cx="1328088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판매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878748" y="4327707"/>
            <a:ext cx="1328089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출고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78748" y="2209816"/>
            <a:ext cx="1328088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입고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896331" y="5269657"/>
            <a:ext cx="1328089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등록 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및 수정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237" y="38364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빙그레체" pitchFamily="18" charset="-127"/>
                <a:ea typeface="빙그레체" pitchFamily="18" charset="-127"/>
              </a:rPr>
              <a:t>관리자</a:t>
            </a:r>
            <a:endParaRPr lang="ko-KR" altLang="en-US" b="1" dirty="0">
              <a:latin typeface="빙그레체" pitchFamily="18" charset="-127"/>
              <a:ea typeface="빙그레체" pitchFamily="18" charset="-127"/>
            </a:endParaRPr>
          </a:p>
        </p:txBody>
      </p:sp>
      <p:cxnSp>
        <p:nvCxnSpPr>
          <p:cNvPr id="22" name="직선 연결선 21"/>
          <p:cNvCxnSpPr>
            <a:stCxn id="10" idx="6"/>
            <a:endCxn id="15" idx="2"/>
          </p:cNvCxnSpPr>
          <p:nvPr/>
        </p:nvCxnSpPr>
        <p:spPr>
          <a:xfrm>
            <a:off x="3905940" y="3225483"/>
            <a:ext cx="580814" cy="1473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0" idx="6"/>
            <a:endCxn id="12" idx="2"/>
          </p:cNvCxnSpPr>
          <p:nvPr/>
        </p:nvCxnSpPr>
        <p:spPr>
          <a:xfrm flipV="1">
            <a:off x="3905940" y="2131618"/>
            <a:ext cx="580814" cy="1093865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3" idx="2"/>
          </p:cNvCxnSpPr>
          <p:nvPr/>
        </p:nvCxnSpPr>
        <p:spPr>
          <a:xfrm flipH="1" flipV="1">
            <a:off x="3918759" y="3276391"/>
            <a:ext cx="567995" cy="1104504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10" idx="6"/>
          </p:cNvCxnSpPr>
          <p:nvPr/>
        </p:nvCxnSpPr>
        <p:spPr>
          <a:xfrm flipH="1" flipV="1">
            <a:off x="3905940" y="3225483"/>
            <a:ext cx="589641" cy="2711723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4" idx="6"/>
            <a:endCxn id="20" idx="2"/>
          </p:cNvCxnSpPr>
          <p:nvPr/>
        </p:nvCxnSpPr>
        <p:spPr>
          <a:xfrm flipV="1">
            <a:off x="5832427" y="5665701"/>
            <a:ext cx="1063904" cy="555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18" idx="2"/>
          </p:cNvCxnSpPr>
          <p:nvPr/>
        </p:nvCxnSpPr>
        <p:spPr>
          <a:xfrm>
            <a:off x="5814843" y="4410082"/>
            <a:ext cx="1063905" cy="31366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792853" y="3219020"/>
            <a:ext cx="1077138" cy="144953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19" idx="2"/>
          </p:cNvCxnSpPr>
          <p:nvPr/>
        </p:nvCxnSpPr>
        <p:spPr>
          <a:xfrm flipV="1">
            <a:off x="5840480" y="2605860"/>
            <a:ext cx="1038268" cy="61962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12" idx="6"/>
          </p:cNvCxnSpPr>
          <p:nvPr/>
        </p:nvCxnSpPr>
        <p:spPr>
          <a:xfrm flipV="1">
            <a:off x="5814842" y="1578090"/>
            <a:ext cx="1063906" cy="55352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2" idx="6"/>
          </p:cNvCxnSpPr>
          <p:nvPr/>
        </p:nvCxnSpPr>
        <p:spPr>
          <a:xfrm>
            <a:off x="5814842" y="2131618"/>
            <a:ext cx="1038268" cy="4601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endCxn id="17" idx="2"/>
          </p:cNvCxnSpPr>
          <p:nvPr/>
        </p:nvCxnSpPr>
        <p:spPr>
          <a:xfrm flipV="1">
            <a:off x="5840480" y="3646210"/>
            <a:ext cx="1038268" cy="67314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2577852" y="5371314"/>
            <a:ext cx="1328089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빙그레체" pitchFamily="18" charset="-127"/>
                <a:ea typeface="빙그레체" pitchFamily="18" charset="-127"/>
              </a:rPr>
              <a:t>관리자 등록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 flipV="1">
            <a:off x="3234721" y="3629577"/>
            <a:ext cx="14759" cy="1996713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5" name="Picture 8" descr="applicant, competitors, employ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998" y="303660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연결선 55"/>
          <p:cNvCxnSpPr>
            <a:stCxn id="17" idx="6"/>
            <a:endCxn id="55" idx="1"/>
          </p:cNvCxnSpPr>
          <p:nvPr/>
        </p:nvCxnSpPr>
        <p:spPr>
          <a:xfrm>
            <a:off x="8206836" y="3646210"/>
            <a:ext cx="210216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487229" y="424827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빙그레체" pitchFamily="18" charset="-127"/>
                <a:ea typeface="빙그레체" pitchFamily="18" charset="-127"/>
              </a:rPr>
              <a:t>소비</a:t>
            </a:r>
            <a:r>
              <a:rPr lang="ko-KR" altLang="en-US" b="1" dirty="0">
                <a:latin typeface="빙그레체" pitchFamily="18" charset="-127"/>
                <a:ea typeface="빙그레체" pitchFamily="18" charset="-127"/>
              </a:rPr>
              <a:t>자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4</a:t>
            </a:r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179512" y="152535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8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스토리보드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MVC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구조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클래스 다이어그램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프로그램 구조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4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34152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4</a:t>
            </a: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79512" y="1542738"/>
            <a:ext cx="4701875" cy="3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스토리보드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MVC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구조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클래스 다이어그램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프로그램 구조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22442" y="118879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&lt; MVC</a:t>
            </a: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구조 </a:t>
            </a:r>
            <a:r>
              <a:rPr lang="en-US" altLang="ko-KR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&gt;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9" y="1964547"/>
            <a:ext cx="2453640" cy="5562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9" y="2843755"/>
            <a:ext cx="2461260" cy="18135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95" y="2017871"/>
            <a:ext cx="2423160" cy="32232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8" y="4980263"/>
            <a:ext cx="2468880" cy="5562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91" y="2017871"/>
            <a:ext cx="2903220" cy="7467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31" y="3053411"/>
            <a:ext cx="2849880" cy="23317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68" y="2039277"/>
            <a:ext cx="2903220" cy="249936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846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34152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4</a:t>
            </a: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79512" y="1542738"/>
            <a:ext cx="4701875" cy="3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스토리보드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MVC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구조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클래스 다이어그램</a:t>
            </a:r>
            <a:endParaRPr lang="en-US" altLang="ko-KR" sz="1400" b="1" dirty="0" smtClean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프로그램 구조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2119" y="1122290"/>
            <a:ext cx="101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&lt; ALL 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899089"/>
            <a:ext cx="10850880" cy="425792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93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34152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4</a:t>
            </a: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79512" y="1542738"/>
            <a:ext cx="4701875" cy="3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96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스토리보드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 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MVC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구조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클래스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다이어그램</a:t>
            </a:r>
            <a:endParaRPr lang="en-US" altLang="ko-KR" sz="1400" b="1" dirty="0" smtClean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프로그램 구조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0310" y="12050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&lt; Model&gt;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0" y="1752489"/>
            <a:ext cx="11717860" cy="459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01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1.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로그인 기능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로그인 창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회원가입 창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메인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552" r="643" b="1042"/>
          <a:stretch/>
        </p:blipFill>
        <p:spPr>
          <a:xfrm>
            <a:off x="535678" y="2687893"/>
            <a:ext cx="4684014" cy="2444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도넛 17"/>
          <p:cNvSpPr/>
          <p:nvPr/>
        </p:nvSpPr>
        <p:spPr>
          <a:xfrm>
            <a:off x="4521321" y="3490322"/>
            <a:ext cx="698371" cy="631274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5896" y="2060119"/>
            <a:ext cx="236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초기 화면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0112" y="5348744"/>
            <a:ext cx="597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관리자용 프로그램으로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로그인 후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사용 가능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로그인 처리가 안되는 경우 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Alert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창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경고문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t="6144" r="8328" b="7623"/>
          <a:stretch/>
        </p:blipFill>
        <p:spPr>
          <a:xfrm>
            <a:off x="5935554" y="3726423"/>
            <a:ext cx="2700000" cy="1624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759" r="7709" b="11914"/>
          <a:stretch/>
        </p:blipFill>
        <p:spPr>
          <a:xfrm>
            <a:off x="5933751" y="1572134"/>
            <a:ext cx="2700000" cy="1634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" t="8309" r="4929" b="7952"/>
          <a:stretch/>
        </p:blipFill>
        <p:spPr>
          <a:xfrm>
            <a:off x="8964241" y="1583709"/>
            <a:ext cx="2963724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t="5705" r="6911" b="7637"/>
          <a:stretch/>
        </p:blipFill>
        <p:spPr>
          <a:xfrm>
            <a:off x="8960876" y="3761611"/>
            <a:ext cx="2967089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5736657" y="1388569"/>
            <a:ext cx="6316445" cy="4606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606370" y="889617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 </a:t>
            </a:r>
            <a:r>
              <a:rPr lang="en-US" altLang="ko-KR" sz="2000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Alert</a:t>
            </a:r>
            <a:r>
              <a:rPr lang="ko-KR" altLang="en-US" sz="2000" b="1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창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0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경고문 </a:t>
            </a:r>
            <a:r>
              <a:rPr lang="en-US" altLang="ko-KR" sz="20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99247" y="3273873"/>
            <a:ext cx="1681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1600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아이디 </a:t>
            </a:r>
            <a:r>
              <a:rPr lang="ko-KR" altLang="en-US" sz="1600" b="1" dirty="0" smtClean="0">
                <a:solidFill>
                  <a:srgbClr val="FF6E57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미 입력</a:t>
            </a:r>
            <a:r>
              <a:rPr lang="en-US" altLang="ko-KR" sz="1600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16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86235" y="5453489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비밀번호 </a:t>
            </a:r>
            <a:r>
              <a:rPr lang="ko-KR" altLang="en-US" b="1" dirty="0">
                <a:solidFill>
                  <a:srgbClr val="FF6E57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미 입력</a:t>
            </a:r>
            <a:r>
              <a:rPr lang="en-US" altLang="ko-KR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411875" y="5492102"/>
            <a:ext cx="178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비밀번호 </a:t>
            </a:r>
            <a:r>
              <a:rPr lang="ko-KR" altLang="en-US" b="1" dirty="0" smtClean="0">
                <a:solidFill>
                  <a:srgbClr val="FF6E57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오류</a:t>
            </a:r>
            <a:r>
              <a:rPr lang="en-US" altLang="ko-KR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547725" y="3279046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아이디 </a:t>
            </a:r>
            <a:r>
              <a:rPr lang="ko-KR" altLang="en-US" b="1" dirty="0" smtClean="0">
                <a:solidFill>
                  <a:srgbClr val="FF6E57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오류</a:t>
            </a:r>
            <a:r>
              <a:rPr lang="en-US" altLang="ko-KR" b="1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1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8509" r="17829" b="18190"/>
          <a:stretch/>
        </p:blipFill>
        <p:spPr>
          <a:xfrm>
            <a:off x="4523524" y="1717819"/>
            <a:ext cx="2771910" cy="3726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1.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로그인 기능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로그인 창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회원가입 창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메인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552" r="643" b="1042"/>
          <a:stretch/>
        </p:blipFill>
        <p:spPr>
          <a:xfrm>
            <a:off x="421481" y="2710901"/>
            <a:ext cx="3410535" cy="1779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179512" y="5422727"/>
            <a:ext cx="536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미등록 관리자일 경우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회원가입 후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사용 가능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회원가입 시 처리가 안되는 경우 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Alert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창</a:t>
            </a:r>
            <a:endParaRPr lang="en-US" altLang="ko-KR" b="1" dirty="0" smtClean="0">
              <a:solidFill>
                <a:srgbClr val="FF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회원가입 버튼은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아이디 중복 검사 후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활성화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도넛 16"/>
          <p:cNvSpPr/>
          <p:nvPr/>
        </p:nvSpPr>
        <p:spPr>
          <a:xfrm>
            <a:off x="2581620" y="3521717"/>
            <a:ext cx="698371" cy="631274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232418" y="3521716"/>
            <a:ext cx="1119663" cy="172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2990" y="2004270"/>
            <a:ext cx="281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회원가입 경로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416300" y="1112684"/>
            <a:ext cx="4699321" cy="1648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419498" y="2878672"/>
            <a:ext cx="4699321" cy="150951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419498" y="4529223"/>
            <a:ext cx="4699321" cy="150951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546708" y="571541"/>
            <a:ext cx="2444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 </a:t>
            </a:r>
            <a:r>
              <a:rPr lang="ko-KR" altLang="en-US" sz="20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상황 별 </a:t>
            </a:r>
            <a:r>
              <a:rPr lang="en-US" altLang="ko-KR" sz="2000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Alert</a:t>
            </a:r>
            <a:r>
              <a:rPr lang="ko-KR" altLang="en-US" sz="2000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창</a:t>
            </a:r>
            <a:r>
              <a:rPr lang="ko-KR" altLang="en-US" sz="20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9392" r="14341" b="12441"/>
          <a:stretch/>
        </p:blipFill>
        <p:spPr>
          <a:xfrm>
            <a:off x="10006765" y="1279165"/>
            <a:ext cx="1812771" cy="1096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" t="4399" r="6583" b="7200"/>
          <a:stretch/>
        </p:blipFill>
        <p:spPr>
          <a:xfrm>
            <a:off x="7697629" y="1279165"/>
            <a:ext cx="1790075" cy="1086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8461749" y="2399607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아이디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중복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확인 여부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en-US" altLang="ko-KR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t="7204" r="10379" b="8082"/>
          <a:stretch/>
        </p:blipFill>
        <p:spPr>
          <a:xfrm>
            <a:off x="7697629" y="3045518"/>
            <a:ext cx="1865176" cy="1141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9769158" y="3352786"/>
            <a:ext cx="2318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비밀 번호와 비밀번호 </a:t>
            </a:r>
            <a:endParaRPr lang="en-US" altLang="ko-KR" sz="1600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확인이 </a:t>
            </a:r>
            <a:r>
              <a:rPr lang="ko-KR" altLang="en-US" sz="1600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불일치</a:t>
            </a:r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시 발생</a:t>
            </a:r>
            <a:endParaRPr lang="en-US" altLang="ko-KR" sz="1600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3" t="12432" r="16280" b="9991"/>
          <a:stretch/>
        </p:blipFill>
        <p:spPr>
          <a:xfrm>
            <a:off x="7694984" y="4671634"/>
            <a:ext cx="1867821" cy="1126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9610380" y="4942255"/>
            <a:ext cx="2477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배정 받은 관리자용 </a:t>
            </a:r>
            <a:endParaRPr lang="en-US" altLang="ko-KR" sz="1600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지점 코드 </a:t>
            </a:r>
            <a:r>
              <a:rPr lang="ko-KR" altLang="en-US" sz="1600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불일치</a:t>
            </a:r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시 발생</a:t>
            </a:r>
            <a:endParaRPr lang="en-US" altLang="ko-KR" sz="1600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52349" y="2465934"/>
            <a:ext cx="653547" cy="260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521207" y="2750259"/>
            <a:ext cx="2744242" cy="667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484753" y="2150070"/>
            <a:ext cx="930423" cy="257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7826" r="17829" b="18190"/>
          <a:stretch/>
        </p:blipFill>
        <p:spPr>
          <a:xfrm>
            <a:off x="4503420" y="1935480"/>
            <a:ext cx="2852974" cy="3760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1.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로그인 기능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로그인 창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회원가입 창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메인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544080" y="2386092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본사 지정  코드</a:t>
            </a:r>
            <a:endParaRPr lang="ko-KR" altLang="en-US" sz="1500" dirty="0"/>
          </a:p>
        </p:txBody>
      </p:sp>
      <p:cxnSp>
        <p:nvCxnSpPr>
          <p:cNvPr id="44" name="직선 화살표 연결선 43"/>
          <p:cNvCxnSpPr>
            <a:stCxn id="43" idx="1"/>
          </p:cNvCxnSpPr>
          <p:nvPr/>
        </p:nvCxnSpPr>
        <p:spPr>
          <a:xfrm flipH="1">
            <a:off x="6784876" y="2540838"/>
            <a:ext cx="7592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1557774" y="2695583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숫자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영문 </a:t>
            </a:r>
            <a:r>
              <a:rPr lang="en-US" altLang="ko-KR" sz="1500" dirty="0" smtClean="0"/>
              <a:t>10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46" name="직선 화살표 연결선 45"/>
          <p:cNvCxnSpPr>
            <a:stCxn id="45" idx="3"/>
          </p:cNvCxnSpPr>
          <p:nvPr/>
        </p:nvCxnSpPr>
        <p:spPr>
          <a:xfrm>
            <a:off x="3706334" y="2850329"/>
            <a:ext cx="797086" cy="1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3071132" y="5887214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중복 검사 후 활성화</a:t>
            </a:r>
            <a:endParaRPr lang="ko-KR" altLang="en-US" sz="1500" dirty="0"/>
          </a:p>
        </p:txBody>
      </p:sp>
      <p:cxnSp>
        <p:nvCxnSpPr>
          <p:cNvPr id="48" name="직선 화살표 연결선 47"/>
          <p:cNvCxnSpPr>
            <a:stCxn id="47" idx="3"/>
          </p:cNvCxnSpPr>
          <p:nvPr/>
        </p:nvCxnSpPr>
        <p:spPr>
          <a:xfrm flipV="1">
            <a:off x="5219692" y="5598708"/>
            <a:ext cx="464828" cy="443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8008900" y="3005074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영문</a:t>
            </a:r>
            <a:r>
              <a:rPr lang="en-US" altLang="ko-KR" sz="1500" dirty="0"/>
              <a:t>, </a:t>
            </a:r>
            <a:r>
              <a:rPr lang="ko-KR" altLang="en-US" sz="1500" dirty="0"/>
              <a:t>숫자 </a:t>
            </a:r>
            <a:r>
              <a:rPr lang="en-US" altLang="ko-KR" sz="1500" dirty="0"/>
              <a:t>20</a:t>
            </a:r>
            <a:r>
              <a:rPr lang="ko-KR" altLang="en-US" sz="1500" dirty="0" smtClean="0"/>
              <a:t>자 </a:t>
            </a:r>
            <a:r>
              <a:rPr lang="ko-KR" altLang="en-US" sz="1500" dirty="0"/>
              <a:t>제한</a:t>
            </a:r>
          </a:p>
        </p:txBody>
      </p:sp>
      <p:cxnSp>
        <p:nvCxnSpPr>
          <p:cNvPr id="50" name="직선 화살표 연결선 49"/>
          <p:cNvCxnSpPr>
            <a:stCxn id="49" idx="1"/>
          </p:cNvCxnSpPr>
          <p:nvPr/>
        </p:nvCxnSpPr>
        <p:spPr>
          <a:xfrm flipH="1">
            <a:off x="7249696" y="3159820"/>
            <a:ext cx="7592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008900" y="3422153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위와 일치 해야함</a:t>
            </a:r>
            <a:endParaRPr lang="ko-KR" altLang="en-US" sz="1500" dirty="0"/>
          </a:p>
        </p:txBody>
      </p:sp>
      <p:cxnSp>
        <p:nvCxnSpPr>
          <p:cNvPr id="53" name="직선 화살표 연결선 52"/>
          <p:cNvCxnSpPr>
            <a:stCxn id="52" idx="1"/>
          </p:cNvCxnSpPr>
          <p:nvPr/>
        </p:nvCxnSpPr>
        <p:spPr>
          <a:xfrm flipH="1">
            <a:off x="7249696" y="3576899"/>
            <a:ext cx="7592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8008900" y="4007305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숫자 </a:t>
            </a:r>
            <a:r>
              <a:rPr lang="en-US" altLang="ko-KR" sz="1500" dirty="0" smtClean="0"/>
              <a:t>14</a:t>
            </a:r>
            <a:r>
              <a:rPr lang="ko-KR" altLang="en-US" sz="1500" dirty="0" smtClean="0"/>
              <a:t>자 </a:t>
            </a:r>
            <a:r>
              <a:rPr lang="ko-KR" altLang="en-US" sz="1500" dirty="0"/>
              <a:t>제한</a:t>
            </a:r>
          </a:p>
        </p:txBody>
      </p:sp>
      <p:cxnSp>
        <p:nvCxnSpPr>
          <p:cNvPr id="55" name="직선 화살표 연결선 54"/>
          <p:cNvCxnSpPr>
            <a:stCxn id="54" idx="1"/>
          </p:cNvCxnSpPr>
          <p:nvPr/>
        </p:nvCxnSpPr>
        <p:spPr>
          <a:xfrm flipH="1">
            <a:off x="7249696" y="4162051"/>
            <a:ext cx="7592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8008900" y="4387119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숫자 </a:t>
            </a:r>
            <a:r>
              <a:rPr lang="en-US" altLang="ko-KR" sz="1500" dirty="0" smtClean="0"/>
              <a:t>14</a:t>
            </a:r>
            <a:r>
              <a:rPr lang="ko-KR" altLang="en-US" sz="1500" dirty="0" smtClean="0"/>
              <a:t>자 </a:t>
            </a:r>
            <a:r>
              <a:rPr lang="ko-KR" altLang="en-US" sz="1500" dirty="0"/>
              <a:t>제한</a:t>
            </a:r>
          </a:p>
        </p:txBody>
      </p:sp>
      <p:cxnSp>
        <p:nvCxnSpPr>
          <p:cNvPr id="57" name="직선 화살표 연결선 56"/>
          <p:cNvCxnSpPr>
            <a:stCxn id="56" idx="1"/>
          </p:cNvCxnSpPr>
          <p:nvPr/>
        </p:nvCxnSpPr>
        <p:spPr>
          <a:xfrm flipH="1">
            <a:off x="7249696" y="4541865"/>
            <a:ext cx="7592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1561086" y="3663782"/>
            <a:ext cx="2148560" cy="58515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한글 </a:t>
            </a:r>
            <a:r>
              <a:rPr lang="en-US" altLang="ko-KR" sz="1500" dirty="0" smtClean="0"/>
              <a:t>6</a:t>
            </a:r>
            <a:r>
              <a:rPr lang="ko-KR" altLang="en-US" sz="1500" dirty="0" smtClean="0"/>
              <a:t>자 제한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영문 </a:t>
            </a:r>
            <a:r>
              <a:rPr lang="en-US" altLang="ko-KR" sz="1500" dirty="0" smtClean="0"/>
              <a:t>20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59" name="직선 화살표 연결선 58"/>
          <p:cNvCxnSpPr>
            <a:stCxn id="58" idx="3"/>
          </p:cNvCxnSpPr>
          <p:nvPr/>
        </p:nvCxnSpPr>
        <p:spPr>
          <a:xfrm flipV="1">
            <a:off x="3709646" y="3919923"/>
            <a:ext cx="793774" cy="36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7494" y="1931239"/>
            <a:ext cx="321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회원가입 창 안내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08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1.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로그인 기능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로그인 창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회원가입 창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메인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07270" y="857930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메인 메뉴 화면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552" r="643" b="1042"/>
          <a:stretch/>
        </p:blipFill>
        <p:spPr>
          <a:xfrm>
            <a:off x="1529541" y="2191487"/>
            <a:ext cx="4003201" cy="20891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직선 화살표 연결선 34"/>
          <p:cNvCxnSpPr/>
          <p:nvPr/>
        </p:nvCxnSpPr>
        <p:spPr>
          <a:xfrm flipV="1">
            <a:off x="5614888" y="3124402"/>
            <a:ext cx="876157" cy="211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도넛 35"/>
          <p:cNvSpPr/>
          <p:nvPr/>
        </p:nvSpPr>
        <p:spPr>
          <a:xfrm>
            <a:off x="4923224" y="2827746"/>
            <a:ext cx="698371" cy="631274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29541" y="4906350"/>
            <a:ext cx="5974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관리자 로그인 후 만나는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첫 화면</a:t>
            </a:r>
            <a:endParaRPr lang="en-US" altLang="ko-KR" b="1" dirty="0" smtClean="0">
              <a:solidFill>
                <a:srgbClr val="FF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버튼 액션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을 통하여 각 세션으로 이동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종료 시 로그아웃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7040" r="21879" b="11678"/>
          <a:stretch/>
        </p:blipFill>
        <p:spPr>
          <a:xfrm>
            <a:off x="6934007" y="1490646"/>
            <a:ext cx="3507823" cy="3955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2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277904" cy="92732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64593" y="228538"/>
            <a:ext cx="2632452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INDEX</a:t>
            </a:r>
            <a:endParaRPr lang="ko-KR" altLang="en-US" sz="6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345" y="1694861"/>
            <a:ext cx="4772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</a:t>
            </a:r>
            <a:endParaRPr lang="en-US" altLang="ko-KR" sz="28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836" y="6273243"/>
            <a:ext cx="822850" cy="4114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144684" y="6273243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7584" y="1778623"/>
            <a:ext cx="1878797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일정</a:t>
            </a:r>
            <a:endParaRPr lang="en-US" altLang="ko-KR" sz="26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4579112" y="2282428"/>
            <a:ext cx="276983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59596" y="1672528"/>
            <a:ext cx="4772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</a:t>
            </a:r>
            <a:endParaRPr lang="en-US" altLang="ko-KR" sz="28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36835" y="1756290"/>
            <a:ext cx="240689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프로그램 개요</a:t>
            </a:r>
            <a:endParaRPr lang="en-US" altLang="ko-KR" sz="26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34569" y="1681561"/>
            <a:ext cx="4772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3</a:t>
            </a:r>
            <a:endParaRPr lang="en-US" altLang="ko-KR" sz="28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31602" y="1769846"/>
            <a:ext cx="1878797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DB </a:t>
            </a:r>
            <a:r>
              <a:rPr lang="ko-KR" altLang="en-US" sz="2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구조</a:t>
            </a:r>
            <a:endParaRPr lang="en-US" altLang="ko-KR" sz="26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4559596" y="4239152"/>
            <a:ext cx="2789351" cy="618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59597" y="3654642"/>
            <a:ext cx="4772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</a:t>
            </a:r>
            <a:endParaRPr lang="en-US" altLang="ko-KR" sz="28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6836" y="3738404"/>
            <a:ext cx="2520308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r>
              <a:rPr lang="en-US" altLang="ko-KR" sz="2600" b="1" kern="1000" spc="-100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600" b="1" kern="1000" spc="-100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기능 구현</a:t>
            </a:r>
            <a:endParaRPr lang="en-US" altLang="ko-KR" sz="2600" b="1" kern="1000" spc="-100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06670" y="3638992"/>
            <a:ext cx="4772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6</a:t>
            </a:r>
            <a:endParaRPr lang="en-US" altLang="ko-KR" sz="28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03703" y="3727277"/>
            <a:ext cx="1878797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후기 </a:t>
            </a:r>
            <a:endParaRPr lang="en-US" altLang="ko-KR" sz="26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flipV="1">
            <a:off x="1400345" y="4211299"/>
            <a:ext cx="276983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00346" y="3626788"/>
            <a:ext cx="4772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4</a:t>
            </a:r>
            <a:endParaRPr lang="en-US" altLang="ko-KR" sz="28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77585" y="3710550"/>
            <a:ext cx="240689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프로그램 구조</a:t>
            </a:r>
            <a:endParaRPr lang="en-US" altLang="ko-KR" sz="2600" b="1" dirty="0" smtClean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flipV="1">
            <a:off x="1432064" y="2290222"/>
            <a:ext cx="276983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 flipV="1">
            <a:off x="7826186" y="2290222"/>
            <a:ext cx="276983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7806670" y="4234158"/>
            <a:ext cx="276983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3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6014" y="1007531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재고 관리 화면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0143" y="5543115"/>
            <a:ext cx="5138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재고 관리 버튼을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통해 세션 실행</a:t>
            </a:r>
            <a:endParaRPr lang="en-US" altLang="ko-KR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재고 목록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 관리 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2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가지 탭으로 구성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7040" r="21879" b="11678"/>
          <a:stretch/>
        </p:blipFill>
        <p:spPr>
          <a:xfrm>
            <a:off x="1172356" y="2153660"/>
            <a:ext cx="2675217" cy="3016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12575" r="3583" b="6040"/>
          <a:stretch/>
        </p:blipFill>
        <p:spPr>
          <a:xfrm>
            <a:off x="4807056" y="1795411"/>
            <a:ext cx="6573457" cy="36592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3600387" y="2969782"/>
            <a:ext cx="861549" cy="58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도넛 20"/>
          <p:cNvSpPr/>
          <p:nvPr/>
        </p:nvSpPr>
        <p:spPr>
          <a:xfrm>
            <a:off x="2641438" y="2567107"/>
            <a:ext cx="1021702" cy="805351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t="5701" r="4864" b="4523"/>
          <a:stretch/>
        </p:blipFill>
        <p:spPr>
          <a:xfrm>
            <a:off x="514761" y="2132771"/>
            <a:ext cx="6049611" cy="3360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1940" y="1694305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 관리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도넛 18"/>
          <p:cNvSpPr/>
          <p:nvPr/>
        </p:nvSpPr>
        <p:spPr>
          <a:xfrm>
            <a:off x="1742458" y="3485399"/>
            <a:ext cx="856746" cy="756059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000"/>
                </a:solidFill>
              </a:rPr>
              <a:t>1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0162" y="2417580"/>
            <a:ext cx="2634210" cy="30072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0070C0"/>
                </a:solidFill>
              </a:rPr>
              <a:t>1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5396" y="5720842"/>
            <a:ext cx="581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</a:t>
            </a:r>
            <a:r>
              <a:rPr lang="en-US" altLang="ko-KR" b="1" dirty="0" err="1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와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제품 등록 창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로 구성 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895974" y="4136209"/>
          <a:ext cx="49851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453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3981691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pc="-100" baseline="0" dirty="0" smtClean="0"/>
                        <a:t>제품 정보 등록</a:t>
                      </a:r>
                      <a:endParaRPr lang="ko-KR" altLang="en-US" spc="-1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이미지 등록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38038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6934422" y="2356262"/>
          <a:ext cx="4985144" cy="856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3453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3981691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428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428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제품 정보 내역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989367" y="1697393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en-US" altLang="ko-KR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50918" y="3561630"/>
            <a:ext cx="340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 등록 창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0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t="5701" r="4864" b="4523"/>
          <a:stretch/>
        </p:blipFill>
        <p:spPr>
          <a:xfrm>
            <a:off x="360693" y="2539939"/>
            <a:ext cx="4311479" cy="2395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9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700" y="1801038"/>
            <a:ext cx="34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 관리 등록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60343" y="2574607"/>
            <a:ext cx="1911829" cy="234533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94" r="231" b="15238"/>
          <a:stretch/>
        </p:blipFill>
        <p:spPr>
          <a:xfrm>
            <a:off x="5053592" y="1330553"/>
            <a:ext cx="3279183" cy="390363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25" name="직선 화살표 연결선 24"/>
          <p:cNvCxnSpPr/>
          <p:nvPr/>
        </p:nvCxnSpPr>
        <p:spPr>
          <a:xfrm>
            <a:off x="4201610" y="3546526"/>
            <a:ext cx="982497" cy="166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902379" y="683907"/>
            <a:ext cx="3069480" cy="5340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7587672" y="3707022"/>
            <a:ext cx="1279122" cy="9929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3563" y="5334478"/>
            <a:ext cx="513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 정보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등록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수정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삭제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Alert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창 구성 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75843" y="4659258"/>
            <a:ext cx="1911829" cy="4191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" r="2828"/>
          <a:stretch/>
        </p:blipFill>
        <p:spPr>
          <a:xfrm>
            <a:off x="9113620" y="956417"/>
            <a:ext cx="2606526" cy="1306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733" r="3286"/>
          <a:stretch/>
        </p:blipFill>
        <p:spPr>
          <a:xfrm>
            <a:off x="9113620" y="2541088"/>
            <a:ext cx="2681654" cy="1482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t="287" r="2349" b="2464"/>
          <a:stretch/>
        </p:blipFill>
        <p:spPr>
          <a:xfrm>
            <a:off x="9123275" y="4291885"/>
            <a:ext cx="2708031" cy="1489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62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9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7110" y="950448"/>
            <a:ext cx="366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 관리 등록 창 안내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66" r="231" b="15238"/>
          <a:stretch/>
        </p:blipFill>
        <p:spPr>
          <a:xfrm>
            <a:off x="5416732" y="1541365"/>
            <a:ext cx="4160896" cy="46433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8" name="모서리가 둥근 직사각형 27"/>
          <p:cNvSpPr/>
          <p:nvPr/>
        </p:nvSpPr>
        <p:spPr>
          <a:xfrm>
            <a:off x="9718324" y="2692236"/>
            <a:ext cx="2399409" cy="7350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이미지 파일 </a:t>
            </a:r>
            <a:endParaRPr lang="en-US" altLang="ko-KR" sz="1500" dirty="0" smtClean="0"/>
          </a:p>
          <a:p>
            <a:pPr algn="ctr"/>
            <a:r>
              <a:rPr lang="en-US" altLang="ko-KR" sz="1500" dirty="0" smtClean="0"/>
              <a:t>JPG,PNG </a:t>
            </a:r>
            <a:r>
              <a:rPr lang="ko-KR" altLang="en-US" sz="1500" dirty="0" smtClean="0"/>
              <a:t>제한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영문</a:t>
            </a:r>
            <a:r>
              <a:rPr lang="en-US" altLang="ko-KR" sz="1500" dirty="0" smtClean="0"/>
              <a:t>/</a:t>
            </a:r>
            <a:r>
              <a:rPr lang="ko-KR" altLang="en-US" sz="1500" dirty="0" smtClean="0"/>
              <a:t>숫자 </a:t>
            </a:r>
            <a:r>
              <a:rPr lang="en-US" altLang="ko-KR" sz="1500" dirty="0" smtClean="0"/>
              <a:t>10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29" name="직선 화살표 연결선 28"/>
          <p:cNvCxnSpPr>
            <a:stCxn id="28" idx="1"/>
          </p:cNvCxnSpPr>
          <p:nvPr/>
        </p:nvCxnSpPr>
        <p:spPr>
          <a:xfrm flipH="1">
            <a:off x="9018660" y="3059749"/>
            <a:ext cx="699664" cy="23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36760" y="1837117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숫자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영문 </a:t>
            </a:r>
            <a:r>
              <a:rPr lang="en-US" altLang="ko-KR" sz="1500" dirty="0" smtClean="0"/>
              <a:t>10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2485320" y="1949002"/>
            <a:ext cx="3181790" cy="13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2493711" y="2173914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숫자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영문 </a:t>
            </a:r>
            <a:r>
              <a:rPr lang="en-US" altLang="ko-KR" sz="1500" dirty="0" smtClean="0"/>
              <a:t>10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37" name="직선 화살표 연결선 36"/>
          <p:cNvCxnSpPr>
            <a:stCxn id="36" idx="3"/>
          </p:cNvCxnSpPr>
          <p:nvPr/>
        </p:nvCxnSpPr>
        <p:spPr>
          <a:xfrm flipV="1">
            <a:off x="4642271" y="2328659"/>
            <a:ext cx="102483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336760" y="2541187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콤보 박스 선택</a:t>
            </a:r>
            <a:endParaRPr lang="ko-KR" altLang="en-US" sz="1500" dirty="0"/>
          </a:p>
        </p:txBody>
      </p:sp>
      <p:cxnSp>
        <p:nvCxnSpPr>
          <p:cNvPr id="44" name="직선 화살표 연결선 43"/>
          <p:cNvCxnSpPr>
            <a:stCxn id="43" idx="3"/>
          </p:cNvCxnSpPr>
          <p:nvPr/>
        </p:nvCxnSpPr>
        <p:spPr>
          <a:xfrm flipV="1">
            <a:off x="2485320" y="2685262"/>
            <a:ext cx="3181790" cy="10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2516433" y="2892154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콤보 박스 선택</a:t>
            </a:r>
            <a:endParaRPr lang="ko-KR" altLang="en-US" sz="1500" dirty="0"/>
          </a:p>
        </p:txBody>
      </p:sp>
      <p:cxnSp>
        <p:nvCxnSpPr>
          <p:cNvPr id="46" name="직선 화살표 연결선 45"/>
          <p:cNvCxnSpPr>
            <a:stCxn id="45" idx="3"/>
          </p:cNvCxnSpPr>
          <p:nvPr/>
        </p:nvCxnSpPr>
        <p:spPr>
          <a:xfrm>
            <a:off x="4664993" y="3046900"/>
            <a:ext cx="992340" cy="18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345151" y="3266468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숫자 </a:t>
            </a:r>
            <a:r>
              <a:rPr lang="en-US" altLang="ko-KR" sz="1500" dirty="0" smtClean="0"/>
              <a:t>3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49" name="직선 화살표 연결선 48"/>
          <p:cNvCxnSpPr>
            <a:stCxn id="48" idx="3"/>
          </p:cNvCxnSpPr>
          <p:nvPr/>
        </p:nvCxnSpPr>
        <p:spPr>
          <a:xfrm flipV="1">
            <a:off x="2493711" y="3418879"/>
            <a:ext cx="3163622" cy="2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2485320" y="3668768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숫자 </a:t>
            </a:r>
            <a:r>
              <a:rPr lang="en-US" altLang="ko-KR" sz="1500" dirty="0" smtClean="0"/>
              <a:t>3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51" name="직선 화살표 연결선 50"/>
          <p:cNvCxnSpPr>
            <a:stCxn id="50" idx="3"/>
          </p:cNvCxnSpPr>
          <p:nvPr/>
        </p:nvCxnSpPr>
        <p:spPr>
          <a:xfrm flipV="1">
            <a:off x="4633880" y="3817502"/>
            <a:ext cx="1023453" cy="6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345151" y="3996940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숫자 </a:t>
            </a:r>
            <a:r>
              <a:rPr lang="en-US" altLang="ko-KR" sz="1500" dirty="0" smtClean="0"/>
              <a:t>10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65" name="직선 화살표 연결선 64"/>
          <p:cNvCxnSpPr>
            <a:stCxn id="64" idx="3"/>
          </p:cNvCxnSpPr>
          <p:nvPr/>
        </p:nvCxnSpPr>
        <p:spPr>
          <a:xfrm flipV="1">
            <a:off x="2493711" y="4149351"/>
            <a:ext cx="3163622" cy="2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2516433" y="4420210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숫자 </a:t>
            </a:r>
            <a:r>
              <a:rPr lang="en-US" altLang="ko-KR" sz="1500" dirty="0" smtClean="0"/>
              <a:t>10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4664993" y="4565121"/>
            <a:ext cx="992340" cy="12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2516433" y="5061550"/>
            <a:ext cx="2148560" cy="3094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한글 </a:t>
            </a:r>
            <a:r>
              <a:rPr lang="en-US" altLang="ko-KR" sz="1500" dirty="0" smtClean="0"/>
              <a:t>100</a:t>
            </a:r>
            <a:r>
              <a:rPr lang="ko-KR" altLang="en-US" sz="1500" dirty="0" smtClean="0"/>
              <a:t>자 제한</a:t>
            </a:r>
            <a:endParaRPr lang="ko-KR" altLang="en-US" sz="1500" dirty="0"/>
          </a:p>
        </p:txBody>
      </p:sp>
      <p:cxnSp>
        <p:nvCxnSpPr>
          <p:cNvPr id="70" name="직선 화살표 연결선 69"/>
          <p:cNvCxnSpPr/>
          <p:nvPr/>
        </p:nvCxnSpPr>
        <p:spPr>
          <a:xfrm flipV="1">
            <a:off x="4664993" y="5211557"/>
            <a:ext cx="1410687" cy="7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9706679" y="4012031"/>
            <a:ext cx="2399409" cy="4194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84000"/>
                  <a:lumMod val="84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경로를 직접 지정</a:t>
            </a:r>
            <a:endParaRPr lang="ko-KR" altLang="en-US" sz="1500" dirty="0"/>
          </a:p>
        </p:txBody>
      </p:sp>
      <p:cxnSp>
        <p:nvCxnSpPr>
          <p:cNvPr id="73" name="직선 화살표 연결선 72"/>
          <p:cNvCxnSpPr>
            <a:stCxn id="72" idx="1"/>
          </p:cNvCxnSpPr>
          <p:nvPr/>
        </p:nvCxnSpPr>
        <p:spPr>
          <a:xfrm flipH="1">
            <a:off x="9053589" y="4221775"/>
            <a:ext cx="653090" cy="265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1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1940" y="1694305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재고 목록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12575" r="3583" b="6040"/>
          <a:stretch/>
        </p:blipFill>
        <p:spPr>
          <a:xfrm>
            <a:off x="663223" y="2196103"/>
            <a:ext cx="6019933" cy="3351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도넛 18"/>
          <p:cNvSpPr/>
          <p:nvPr/>
        </p:nvSpPr>
        <p:spPr>
          <a:xfrm>
            <a:off x="2179366" y="3813219"/>
            <a:ext cx="856746" cy="756059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000"/>
                </a:solidFill>
              </a:rPr>
              <a:t>1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3" name="도넛 22"/>
          <p:cNvSpPr/>
          <p:nvPr/>
        </p:nvSpPr>
        <p:spPr>
          <a:xfrm>
            <a:off x="5209414" y="3989654"/>
            <a:ext cx="578270" cy="564640"/>
          </a:xfrm>
          <a:prstGeom prst="donut">
            <a:avLst>
              <a:gd name="adj" fmla="val 63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000"/>
                </a:solidFill>
              </a:rPr>
              <a:t>3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3223" y="2444807"/>
            <a:ext cx="3706419" cy="49160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0070C0"/>
                </a:solidFill>
              </a:rPr>
              <a:t>1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25" name="도넛 24"/>
          <p:cNvSpPr/>
          <p:nvPr/>
        </p:nvSpPr>
        <p:spPr>
          <a:xfrm>
            <a:off x="5198508" y="2756220"/>
            <a:ext cx="578270" cy="564640"/>
          </a:xfrm>
          <a:prstGeom prst="donut">
            <a:avLst>
              <a:gd name="adj" fmla="val 43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000"/>
                </a:solidFill>
              </a:rPr>
              <a:t>2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6" name="도넛 25"/>
          <p:cNvSpPr/>
          <p:nvPr/>
        </p:nvSpPr>
        <p:spPr>
          <a:xfrm>
            <a:off x="5209414" y="4933669"/>
            <a:ext cx="578270" cy="56464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000"/>
                </a:solidFill>
              </a:rPr>
              <a:t>4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69642" y="3417915"/>
            <a:ext cx="2297991" cy="32135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0070C0"/>
                </a:solidFill>
              </a:rPr>
              <a:t>2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5396" y="5720842"/>
            <a:ext cx="5138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</a:t>
            </a:r>
            <a:r>
              <a:rPr lang="en-US" altLang="ko-KR" b="1" dirty="0" err="1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와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메뉴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로 구성 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81507"/>
              </p:ext>
            </p:extLst>
          </p:nvPr>
        </p:nvGraphicFramePr>
        <p:xfrm>
          <a:off x="7029378" y="4536263"/>
          <a:ext cx="49851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453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3981691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pc="-100" baseline="0" dirty="0" smtClean="0"/>
                        <a:t>재고 목록 검색 기능과 목록의 </a:t>
                      </a:r>
                      <a:r>
                        <a:rPr lang="ko-KR" altLang="en-US" spc="-100" baseline="0" dirty="0" err="1" smtClean="0"/>
                        <a:t>엑셀화</a:t>
                      </a:r>
                      <a:endParaRPr lang="ko-KR" altLang="en-US" spc="-1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재고 조정 메뉴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38038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936031"/>
              </p:ext>
            </p:extLst>
          </p:nvPr>
        </p:nvGraphicFramePr>
        <p:xfrm>
          <a:off x="7029378" y="1888547"/>
          <a:ext cx="4985144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3453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3981691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메인 재고 목록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재고 조정 내역 등록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3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재고 조정 추가 내역 등록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06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재고 조정 제거 내역 등록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0728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8084323" y="1229676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en-US" altLang="ko-KR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84323" y="3961684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메뉴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71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09882" y="1650860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2-1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검색기능</a:t>
            </a:r>
            <a:endParaRPr lang="en-US" altLang="ko-KR" sz="1400" b="1" dirty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8292" y="1947388"/>
            <a:ext cx="373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재고 목록 검색기능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12575" r="3583" b="6040"/>
          <a:stretch/>
        </p:blipFill>
        <p:spPr>
          <a:xfrm>
            <a:off x="494699" y="2516220"/>
            <a:ext cx="5872298" cy="3532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" b="17308"/>
          <a:stretch/>
        </p:blipFill>
        <p:spPr>
          <a:xfrm>
            <a:off x="6892014" y="817731"/>
            <a:ext cx="3256935" cy="1013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3402"/>
          <a:stretch/>
        </p:blipFill>
        <p:spPr>
          <a:xfrm>
            <a:off x="6917315" y="1952040"/>
            <a:ext cx="3231633" cy="1006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t="6410"/>
          <a:stretch/>
        </p:blipFill>
        <p:spPr>
          <a:xfrm>
            <a:off x="6917316" y="3078898"/>
            <a:ext cx="3231632" cy="1029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도넛 29"/>
          <p:cNvSpPr/>
          <p:nvPr/>
        </p:nvSpPr>
        <p:spPr>
          <a:xfrm>
            <a:off x="701343" y="2777830"/>
            <a:ext cx="787544" cy="481856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도넛 32"/>
          <p:cNvSpPr/>
          <p:nvPr/>
        </p:nvSpPr>
        <p:spPr>
          <a:xfrm>
            <a:off x="1865777" y="2750493"/>
            <a:ext cx="787544" cy="481856"/>
          </a:xfrm>
          <a:prstGeom prst="donut">
            <a:avLst>
              <a:gd name="adj" fmla="val 846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43887" y="661595"/>
            <a:ext cx="5187275" cy="3587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200148" y="4836938"/>
            <a:ext cx="1817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&lt;</a:t>
            </a:r>
            <a:r>
              <a:rPr lang="ko-KR" altLang="en-US" sz="1400" dirty="0" smtClean="0"/>
              <a:t>제품 코드 검색</a:t>
            </a:r>
            <a:r>
              <a:rPr lang="en-US" altLang="ko-KR" sz="1400" dirty="0" smtClean="0"/>
              <a:t>&gt;</a:t>
            </a:r>
          </a:p>
          <a:p>
            <a:pPr algn="ctr"/>
            <a:r>
              <a:rPr lang="ko-KR" altLang="en-US" sz="1400" dirty="0" smtClean="0"/>
              <a:t>제품 코드를 이용해 목록 검색</a:t>
            </a:r>
            <a:endParaRPr lang="ko-KR" altLang="en-US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6743887" y="4376770"/>
            <a:ext cx="5187276" cy="16590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t="14558"/>
          <a:stretch/>
        </p:blipFill>
        <p:spPr>
          <a:xfrm>
            <a:off x="6916339" y="4722470"/>
            <a:ext cx="3370035" cy="96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10200148" y="1948786"/>
            <a:ext cx="17837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&lt;</a:t>
            </a:r>
            <a:r>
              <a:rPr lang="ko-KR" altLang="en-US" sz="1400" dirty="0" smtClean="0"/>
              <a:t>콤보 박스 검색</a:t>
            </a:r>
            <a:r>
              <a:rPr lang="en-US" altLang="ko-KR" sz="1400" dirty="0" smtClean="0"/>
              <a:t>&gt;</a:t>
            </a:r>
          </a:p>
          <a:p>
            <a:pPr algn="ctr"/>
            <a:r>
              <a:rPr lang="ko-KR" altLang="en-US" sz="1400" dirty="0" smtClean="0"/>
              <a:t>지정되어 있는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대분류</a:t>
            </a:r>
            <a:r>
              <a:rPr lang="ko-KR" altLang="en-US" sz="1400" dirty="0" smtClean="0"/>
              <a:t> 값을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통해 항목 검색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86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09882" y="1650860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2-2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조정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8292" y="1947388"/>
            <a:ext cx="373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재고 조정 기능</a:t>
            </a:r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12575" r="3583" b="6040"/>
          <a:stretch/>
        </p:blipFill>
        <p:spPr>
          <a:xfrm>
            <a:off x="332649" y="2516220"/>
            <a:ext cx="5872298" cy="3532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709162" y="2516220"/>
            <a:ext cx="5187275" cy="3532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005504" y="3833446"/>
            <a:ext cx="1052138" cy="274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106815" y="3826968"/>
            <a:ext cx="1035219" cy="28139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091317" y="724157"/>
            <a:ext cx="2492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재고 조정 </a:t>
            </a:r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과정</a:t>
            </a:r>
            <a:r>
              <a:rPr lang="en-US" altLang="ko-KR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69186" y="1391394"/>
            <a:ext cx="1222131" cy="3632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조정 내역 작성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8664091" y="1387292"/>
            <a:ext cx="1222131" cy="3632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조정 </a:t>
            </a:r>
            <a:r>
              <a:rPr lang="ko-KR" altLang="en-US" sz="1200" smtClean="0"/>
              <a:t>내역 등록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191724" y="1572901"/>
            <a:ext cx="384834" cy="13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331304" y="1153576"/>
            <a:ext cx="1222131" cy="363286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추가 조정 등록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10331304" y="1635178"/>
            <a:ext cx="1222131" cy="363286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추가 조정 등록</a:t>
            </a:r>
            <a:endParaRPr lang="ko-KR" altLang="en-US" sz="1200" dirty="0"/>
          </a:p>
        </p:txBody>
      </p:sp>
      <p:cxnSp>
        <p:nvCxnSpPr>
          <p:cNvPr id="39" name="직선 화살표 연결선 38"/>
          <p:cNvCxnSpPr/>
          <p:nvPr/>
        </p:nvCxnSpPr>
        <p:spPr>
          <a:xfrm rot="1800000">
            <a:off x="9971909" y="1731293"/>
            <a:ext cx="384834" cy="135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-1800000">
            <a:off x="9971910" y="1453648"/>
            <a:ext cx="384834" cy="135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t="9020" r="6938" b="8247"/>
          <a:stretch/>
        </p:blipFill>
        <p:spPr>
          <a:xfrm>
            <a:off x="6989087" y="2694007"/>
            <a:ext cx="2807011" cy="1522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0695" r="849" b="4400"/>
          <a:stretch/>
        </p:blipFill>
        <p:spPr>
          <a:xfrm>
            <a:off x="7035387" y="4574043"/>
            <a:ext cx="2807011" cy="1298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9929408" y="3326298"/>
            <a:ext cx="187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재고 조정 내역 작성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9904749" y="5038701"/>
            <a:ext cx="21121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재고 조정 등록 내역</a:t>
            </a:r>
            <a:endParaRPr lang="en-US" altLang="ko-KR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 조정 등록 </a:t>
            </a:r>
            <a:r>
              <a:rPr lang="ko-KR" altLang="en-US" sz="1050" dirty="0" smtClean="0">
                <a:solidFill>
                  <a:srgbClr val="FF0000"/>
                </a:solidFill>
              </a:rPr>
              <a:t>후 취소 가능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 </a:t>
            </a:r>
            <a:r>
              <a:rPr lang="ko-KR" altLang="en-US" sz="1050" dirty="0" smtClean="0">
                <a:solidFill>
                  <a:srgbClr val="FF0000"/>
                </a:solidFill>
              </a:rPr>
              <a:t>추가 및 제거 후 </a:t>
            </a:r>
            <a:r>
              <a:rPr lang="ko-KR" altLang="en-US" sz="1050" dirty="0" smtClean="0"/>
              <a:t>취소 불가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870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695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09882" y="1650860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2-2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조정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7267" y="1947388"/>
            <a:ext cx="373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재고 조정 기능</a:t>
            </a:r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12575" r="3583" b="6040"/>
          <a:stretch/>
        </p:blipFill>
        <p:spPr>
          <a:xfrm>
            <a:off x="257447" y="2516220"/>
            <a:ext cx="5614752" cy="3532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094305" y="1246786"/>
            <a:ext cx="5836857" cy="480176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85590" y="3833446"/>
            <a:ext cx="948281" cy="274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29027" y="3826968"/>
            <a:ext cx="933032" cy="28139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9"/>
          <a:stretch/>
        </p:blipFill>
        <p:spPr>
          <a:xfrm>
            <a:off x="6413351" y="1384265"/>
            <a:ext cx="2474511" cy="148374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52" y="4463036"/>
            <a:ext cx="5299561" cy="133604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20"/>
          <a:stretch/>
        </p:blipFill>
        <p:spPr>
          <a:xfrm>
            <a:off x="9037392" y="2927112"/>
            <a:ext cx="2593875" cy="124212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7146605" y="776933"/>
            <a:ext cx="373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추가 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조정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실행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도넛 35"/>
          <p:cNvSpPr/>
          <p:nvPr/>
        </p:nvSpPr>
        <p:spPr>
          <a:xfrm>
            <a:off x="8887862" y="4861203"/>
            <a:ext cx="787544" cy="481856"/>
          </a:xfrm>
          <a:prstGeom prst="donut">
            <a:avLst>
              <a:gd name="adj" fmla="val 846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>
            <a:stCxn id="15" idx="2"/>
            <a:endCxn id="33" idx="1"/>
          </p:cNvCxnSpPr>
          <p:nvPr/>
        </p:nvCxnSpPr>
        <p:spPr>
          <a:xfrm>
            <a:off x="7650607" y="2868007"/>
            <a:ext cx="1386785" cy="68016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3" idx="2"/>
            <a:endCxn id="36" idx="7"/>
          </p:cNvCxnSpPr>
          <p:nvPr/>
        </p:nvCxnSpPr>
        <p:spPr>
          <a:xfrm flipH="1">
            <a:off x="9560073" y="4169234"/>
            <a:ext cx="774257" cy="76253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53221" y="1878173"/>
            <a:ext cx="3015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재고 조정 추가 현황 내역 등록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실시간으로 재고 목록 업데이트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수량 증가를 확인 할 수 있음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1698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695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134" y="3060273"/>
            <a:ext cx="2855124" cy="11396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1" y="4392992"/>
            <a:ext cx="5551029" cy="14508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09882" y="1650860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2-2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조정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7267" y="1947388"/>
            <a:ext cx="373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재고 조정 기능</a:t>
            </a:r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12575" r="3583" b="6040"/>
          <a:stretch/>
        </p:blipFill>
        <p:spPr>
          <a:xfrm>
            <a:off x="517849" y="2516220"/>
            <a:ext cx="5292643" cy="3532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094305" y="1304661"/>
            <a:ext cx="5836857" cy="47438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85590" y="3833446"/>
            <a:ext cx="948281" cy="274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29027" y="3826968"/>
            <a:ext cx="933032" cy="28139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146606" y="719616"/>
            <a:ext cx="373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제거 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조정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실행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도넛 35"/>
          <p:cNvSpPr/>
          <p:nvPr/>
        </p:nvSpPr>
        <p:spPr>
          <a:xfrm>
            <a:off x="8887862" y="4861203"/>
            <a:ext cx="787544" cy="481856"/>
          </a:xfrm>
          <a:prstGeom prst="donut">
            <a:avLst>
              <a:gd name="adj" fmla="val 846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/>
          <p:cNvCxnSpPr>
            <a:stCxn id="33" idx="2"/>
            <a:endCxn id="36" idx="7"/>
          </p:cNvCxnSpPr>
          <p:nvPr/>
        </p:nvCxnSpPr>
        <p:spPr>
          <a:xfrm flipH="1">
            <a:off x="9560073" y="4169234"/>
            <a:ext cx="774257" cy="76253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53221" y="1878173"/>
            <a:ext cx="3015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재고 조정 제거 현황 내역 등록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실시간으로 재고 목록 업데이트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수량 감소를 확인 할 수 있음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50" y="1410295"/>
            <a:ext cx="2557401" cy="1502327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42" name="직선 화살표 연결선 41"/>
          <p:cNvCxnSpPr/>
          <p:nvPr/>
        </p:nvCxnSpPr>
        <p:spPr>
          <a:xfrm>
            <a:off x="7326820" y="2924425"/>
            <a:ext cx="1386785" cy="68016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1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695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09882" y="1650860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정보 관리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2-3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목록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Excel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762" y="1947388"/>
            <a:ext cx="419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재고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목록 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Excel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화 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기능</a:t>
            </a:r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12575" r="3583" b="6040"/>
          <a:stretch/>
        </p:blipFill>
        <p:spPr>
          <a:xfrm>
            <a:off x="517849" y="2516220"/>
            <a:ext cx="5292643" cy="3661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094305" y="1031686"/>
            <a:ext cx="5836857" cy="514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07875" y="3101022"/>
            <a:ext cx="1858069" cy="203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146605" y="522292"/>
            <a:ext cx="373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목록 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Excel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화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t="3538" r="4361" b="5870"/>
          <a:stretch/>
        </p:blipFill>
        <p:spPr>
          <a:xfrm>
            <a:off x="6373750" y="1222596"/>
            <a:ext cx="2251611" cy="150215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" t="1131" r="2947" b="9259"/>
          <a:stretch/>
        </p:blipFill>
        <p:spPr>
          <a:xfrm>
            <a:off x="6412290" y="3224030"/>
            <a:ext cx="4937557" cy="8195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직선 화살표 연결선 27"/>
          <p:cNvCxnSpPr/>
          <p:nvPr/>
        </p:nvCxnSpPr>
        <p:spPr>
          <a:xfrm>
            <a:off x="7499555" y="2752409"/>
            <a:ext cx="0" cy="4501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10963" y="1519124"/>
            <a:ext cx="30155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파일을 생성 할 </a:t>
            </a:r>
            <a:r>
              <a:rPr lang="ko-KR" altLang="en-US" sz="1400" dirty="0" smtClean="0">
                <a:solidFill>
                  <a:srgbClr val="FF0000"/>
                </a:solidFill>
              </a:rPr>
              <a:t>폴더 선택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엑셀 파일 </a:t>
            </a:r>
            <a:r>
              <a:rPr lang="ko-KR" altLang="en-US" sz="1400" dirty="0" smtClean="0"/>
              <a:t>버튼으로 생성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등록된 재고 목록 확인 가능</a:t>
            </a:r>
            <a:endParaRPr lang="ko-KR" altLang="en-US" sz="1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29" y="4396786"/>
            <a:ext cx="4847278" cy="15895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직선 화살표 연결선 36"/>
          <p:cNvCxnSpPr/>
          <p:nvPr/>
        </p:nvCxnSpPr>
        <p:spPr>
          <a:xfrm>
            <a:off x="7499555" y="3955264"/>
            <a:ext cx="3152" cy="4176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1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930806" y="956419"/>
            <a:ext cx="63303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200" b="1" i="1" spc="-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NB</a:t>
            </a:r>
            <a:endParaRPr lang="ko-KR" altLang="en-US" sz="30200" b="1" i="1" spc="-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1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79512" y="1574157"/>
            <a:ext cx="3663283" cy="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기간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환경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일정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879104"/>
              </p:ext>
            </p:extLst>
          </p:nvPr>
        </p:nvGraphicFramePr>
        <p:xfrm>
          <a:off x="5172055" y="1523357"/>
          <a:ext cx="6624000" cy="20134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11/1 (WED)</a:t>
                      </a:r>
                      <a:endParaRPr lang="ko-KR" altLang="en-US" sz="1600" b="1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11/2 (THU)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11/3 (FRI)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11/4 (SAT)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5074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자료조사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ü"/>
                      </a:pPr>
                      <a:r>
                        <a:rPr lang="ko-KR" altLang="en-US" sz="1000" b="1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컨텐츠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설정 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ü"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ü"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ü"/>
                      </a:pP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기획서 작성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분석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정의서 작성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MVC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설계</a:t>
                      </a: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구축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ü"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ü"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ü"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1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테이블설계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baseline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baseline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1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개체관계도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작성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baseline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UI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구조 설계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UI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구조 설계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UI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</a:t>
                      </a:r>
                      <a:r>
                        <a:rPr lang="en-US" altLang="ko-KR" sz="1000" b="1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작성</a:t>
                      </a:r>
                      <a:endParaRPr lang="en-US" altLang="ko-KR" sz="1000" b="1" baseline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23226"/>
              </p:ext>
            </p:extLst>
          </p:nvPr>
        </p:nvGraphicFramePr>
        <p:xfrm>
          <a:off x="204055" y="3733099"/>
          <a:ext cx="11592000" cy="2506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11/5 (</a:t>
                      </a:r>
                      <a:r>
                        <a:rPr lang="ko-KR" altLang="en-US" sz="1600" b="1" dirty="0" smtClean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일</a:t>
                      </a:r>
                      <a:r>
                        <a:rPr lang="en-US" altLang="ko-KR" sz="1600" b="1" dirty="0" smtClean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</a:t>
                      </a:r>
                      <a:endParaRPr lang="ko-KR" altLang="en-US" sz="1600" b="1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11/6 (MON)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11/7 (TUE)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11/8 (WED)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11/9 (THU)</a:t>
                      </a:r>
                      <a:endParaRPr lang="ko-KR" altLang="en-US" sz="1600" b="1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11/10(FRI)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11/11 (SAT)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945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Model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Admin VO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Login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</a:t>
                      </a:r>
                      <a:r>
                        <a:rPr lang="ko-KR" altLang="en-US" sz="1000" b="1" i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로그인조건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Login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view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Login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Join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로그인 조건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관리자 등록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Join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view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endParaRPr lang="ko-KR" altLang="en-US" sz="1000" b="1" i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Login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Join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Join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</a:t>
                      </a: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로그인 조건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</a:t>
                      </a: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관리자 등록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(DB</a:t>
                      </a: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연동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메인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Login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</a:t>
                      </a:r>
                      <a:r>
                        <a:rPr lang="ko-KR" altLang="en-US" sz="1000" b="1" i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메인과</a:t>
                      </a: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연동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i="0" baseline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Model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ItemStock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ItemInfo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VO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b="1" i="0" baseline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ItemStock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view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ItemInfo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view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ItemStock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DAO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ItemInfo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DAO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제품등록시</a:t>
                      </a:r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재고등록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ItemInfo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제품 등록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검색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제품 정보 수정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ItemStock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재고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검색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i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Model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Order VO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Order view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Order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Order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제품정보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주문 등록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Order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Order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제품정보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주문 등록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주문 내역 검색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주문 시 재고에 입고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66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3.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관리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등록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제품 입고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92731" y="935699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주문 관리 화면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0143" y="5543115"/>
            <a:ext cx="5138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주문 관리 버튼을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통해 세션 실행</a:t>
            </a:r>
            <a:endParaRPr lang="en-US" altLang="ko-KR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주문 등록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수정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취소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입고 기능으로 구성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7040" r="21879" b="11678"/>
          <a:stretch/>
        </p:blipFill>
        <p:spPr>
          <a:xfrm>
            <a:off x="1172356" y="2153660"/>
            <a:ext cx="2675217" cy="3016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 flipV="1">
            <a:off x="2453167" y="2784927"/>
            <a:ext cx="2400187" cy="223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도넛 20"/>
          <p:cNvSpPr/>
          <p:nvPr/>
        </p:nvSpPr>
        <p:spPr>
          <a:xfrm>
            <a:off x="1440162" y="2569389"/>
            <a:ext cx="1021702" cy="805351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5944" r="7402" b="5257"/>
          <a:stretch/>
        </p:blipFill>
        <p:spPr>
          <a:xfrm>
            <a:off x="5369459" y="1547405"/>
            <a:ext cx="5266754" cy="41738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968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5944" r="7402" b="5257"/>
          <a:stretch/>
        </p:blipFill>
        <p:spPr>
          <a:xfrm>
            <a:off x="747218" y="2064222"/>
            <a:ext cx="4610240" cy="36536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0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3.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입고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9916" y="1574469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주문 관리 화면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도넛 18"/>
          <p:cNvSpPr/>
          <p:nvPr/>
        </p:nvSpPr>
        <p:spPr>
          <a:xfrm>
            <a:off x="2595075" y="3721037"/>
            <a:ext cx="856746" cy="756059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000"/>
                </a:solidFill>
              </a:rPr>
              <a:t>1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006" y="2226154"/>
            <a:ext cx="3300644" cy="18222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396" y="5720842"/>
            <a:ext cx="5813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</a:t>
            </a:r>
            <a:r>
              <a:rPr lang="en-US" altLang="ko-KR" b="1" dirty="0" err="1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와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00B05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00B05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검색 단</a:t>
            </a:r>
            <a:endParaRPr lang="en-US" altLang="ko-KR" b="1" dirty="0" smtClean="0">
              <a:solidFill>
                <a:srgbClr val="00B05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메뉴 창으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로 구성 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6399502" y="2921680"/>
          <a:ext cx="52781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431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4215717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주문 등록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취소 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입고 로 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spc="-100" baseline="0" dirty="0" smtClean="0"/>
                        <a:t>주문 등록을 제외한 버튼은 초기 비활성화</a:t>
                      </a:r>
                      <a:endParaRPr lang="ko-KR" altLang="en-US" sz="1800" spc="-1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38038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6350992" y="1547089"/>
          <a:ext cx="5326658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2196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4254462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33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주문 목록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379473" y="951883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en-US" altLang="ko-KR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54447" y="2347101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메뉴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23448" y="2408384"/>
            <a:ext cx="2305374" cy="1964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B050"/>
                </a:solidFill>
              </a:rPr>
              <a:t>1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6401674" y="4835954"/>
          <a:ext cx="5275976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61994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4213982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33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검색란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검색 및 초기화 버튼 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454447" y="4303263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검색 단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4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068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5944" r="7402" b="5257"/>
          <a:stretch/>
        </p:blipFill>
        <p:spPr>
          <a:xfrm>
            <a:off x="465436" y="2132612"/>
            <a:ext cx="4610240" cy="36536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0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3.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입고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9916" y="1574469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주문 등록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97789" y="533011"/>
            <a:ext cx="197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주문 등록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과정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2879" y="1248863"/>
            <a:ext cx="202195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주문 등록 활성화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0576" y="1199533"/>
            <a:ext cx="1238491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제품 검색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420576" y="1751782"/>
            <a:ext cx="1198489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주문 작성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634729" y="1751782"/>
            <a:ext cx="128880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주문 등록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553067" y="1401437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7575601" y="1888694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9806179" y="1936448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7609" r="4357" b="6127"/>
          <a:stretch/>
        </p:blipFill>
        <p:spPr>
          <a:xfrm>
            <a:off x="5316468" y="3155309"/>
            <a:ext cx="3123191" cy="1608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t="3800" r="4581" b="10411"/>
          <a:stretch/>
        </p:blipFill>
        <p:spPr>
          <a:xfrm>
            <a:off x="8704745" y="3156179"/>
            <a:ext cx="3138936" cy="1640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직사각형 43"/>
          <p:cNvSpPr/>
          <p:nvPr/>
        </p:nvSpPr>
        <p:spPr>
          <a:xfrm>
            <a:off x="5291700" y="1056470"/>
            <a:ext cx="6826090" cy="1293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076684" y="1703065"/>
            <a:ext cx="4126624" cy="6767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도넛 45"/>
          <p:cNvSpPr/>
          <p:nvPr/>
        </p:nvSpPr>
        <p:spPr>
          <a:xfrm>
            <a:off x="323850" y="2071945"/>
            <a:ext cx="8045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도넛 51"/>
          <p:cNvSpPr/>
          <p:nvPr/>
        </p:nvSpPr>
        <p:spPr>
          <a:xfrm>
            <a:off x="9828368" y="3081728"/>
            <a:ext cx="951600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75037" y="5025130"/>
            <a:ext cx="202195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주문 등록 활성화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684924" y="5021004"/>
            <a:ext cx="1238491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제품 검색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5203308" y="2726319"/>
            <a:ext cx="3361959" cy="29315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23189" y="2729622"/>
            <a:ext cx="3361959" cy="29315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50242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0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3.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입고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" t="7270" r="9217" b="12602"/>
          <a:stretch/>
        </p:blipFill>
        <p:spPr>
          <a:xfrm>
            <a:off x="881536" y="2748958"/>
            <a:ext cx="3636781" cy="2323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390170" y="777972"/>
            <a:ext cx="202195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주문 등록 활성화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97867" y="728642"/>
            <a:ext cx="1238491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제품 검색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397867" y="1280891"/>
            <a:ext cx="1238491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주문 작성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612020" y="1280891"/>
            <a:ext cx="128880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주문 등록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530358" y="930546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7552892" y="1417803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9783470" y="1465557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47700" y="2377747"/>
            <a:ext cx="4017469" cy="3717403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33362" y="5399045"/>
            <a:ext cx="1533131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주문 작성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653691" y="5535164"/>
            <a:ext cx="128880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주문 등록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" t="3681" r="5709" b="48440"/>
          <a:stretch/>
        </p:blipFill>
        <p:spPr>
          <a:xfrm>
            <a:off x="5008603" y="2530355"/>
            <a:ext cx="6810631" cy="2922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4855757" y="2421570"/>
            <a:ext cx="7116324" cy="362599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3056" y="1764490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주문 등록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7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068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4192" r="7156" b="4099"/>
          <a:stretch/>
        </p:blipFill>
        <p:spPr>
          <a:xfrm>
            <a:off x="438353" y="2197872"/>
            <a:ext cx="4781339" cy="383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0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3.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입고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1220" y="1631972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주문 수정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6" name="도넛 45"/>
          <p:cNvSpPr/>
          <p:nvPr/>
        </p:nvSpPr>
        <p:spPr>
          <a:xfrm>
            <a:off x="811331" y="2175362"/>
            <a:ext cx="8045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35468" y="812447"/>
            <a:ext cx="6132681" cy="5221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t="6122" r="16969" b="9110"/>
          <a:stretch/>
        </p:blipFill>
        <p:spPr>
          <a:xfrm>
            <a:off x="6095999" y="1039754"/>
            <a:ext cx="2052578" cy="2613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 t="5251" r="581" b="3610"/>
          <a:stretch/>
        </p:blipFill>
        <p:spPr>
          <a:xfrm>
            <a:off x="8664353" y="1064189"/>
            <a:ext cx="2789498" cy="1493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" t="12927" r="6865" b="69985"/>
          <a:stretch/>
        </p:blipFill>
        <p:spPr>
          <a:xfrm>
            <a:off x="6095999" y="4119098"/>
            <a:ext cx="5457186" cy="811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" t="24064" r="6334" b="31260"/>
          <a:stretch/>
        </p:blipFill>
        <p:spPr>
          <a:xfrm>
            <a:off x="6123060" y="5091807"/>
            <a:ext cx="5403064" cy="811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도넛 47"/>
          <p:cNvSpPr/>
          <p:nvPr/>
        </p:nvSpPr>
        <p:spPr>
          <a:xfrm>
            <a:off x="9150670" y="5340950"/>
            <a:ext cx="8045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/>
          <p:cNvCxnSpPr>
            <a:endCxn id="48" idx="0"/>
          </p:cNvCxnSpPr>
          <p:nvPr/>
        </p:nvCxnSpPr>
        <p:spPr>
          <a:xfrm>
            <a:off x="9552954" y="4791001"/>
            <a:ext cx="0" cy="5499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넛 49"/>
          <p:cNvSpPr/>
          <p:nvPr/>
        </p:nvSpPr>
        <p:spPr>
          <a:xfrm>
            <a:off x="6546586" y="3195295"/>
            <a:ext cx="6521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/>
          <p:cNvCxnSpPr>
            <a:stCxn id="50" idx="6"/>
          </p:cNvCxnSpPr>
          <p:nvPr/>
        </p:nvCxnSpPr>
        <p:spPr>
          <a:xfrm flipV="1">
            <a:off x="7198754" y="2261759"/>
            <a:ext cx="1465599" cy="12122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8301509" y="2948332"/>
            <a:ext cx="35734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수정 버튼을 통해 진행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주문 수정은 </a:t>
            </a:r>
            <a:r>
              <a:rPr lang="ko-KR" altLang="en-US" sz="1600" dirty="0" smtClean="0">
                <a:solidFill>
                  <a:srgbClr val="FF0000"/>
                </a:solidFill>
              </a:rPr>
              <a:t>수량</a:t>
            </a:r>
            <a:r>
              <a:rPr lang="ko-KR" altLang="en-US" sz="1600" dirty="0" smtClean="0"/>
              <a:t>만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제품 변경 시 </a:t>
            </a:r>
            <a:r>
              <a:rPr lang="ko-KR" altLang="en-US" sz="1600" dirty="0" smtClean="0">
                <a:solidFill>
                  <a:srgbClr val="FF0000"/>
                </a:solidFill>
              </a:rPr>
              <a:t>주문 취소 </a:t>
            </a:r>
            <a:r>
              <a:rPr lang="ko-KR" altLang="en-US" sz="1600" dirty="0" smtClean="0"/>
              <a:t>후 재등록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527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068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3.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주문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주문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제품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입출고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563" y="1596185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 입출고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4192" r="7156" b="4099"/>
          <a:stretch/>
        </p:blipFill>
        <p:spPr>
          <a:xfrm>
            <a:off x="286115" y="2084850"/>
            <a:ext cx="4781339" cy="383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도넛 35"/>
          <p:cNvSpPr/>
          <p:nvPr/>
        </p:nvSpPr>
        <p:spPr>
          <a:xfrm>
            <a:off x="1894694" y="2084850"/>
            <a:ext cx="1233818" cy="514926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01135" y="694809"/>
            <a:ext cx="6132681" cy="5221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t="14690" r="14816" b="14423"/>
          <a:stretch/>
        </p:blipFill>
        <p:spPr>
          <a:xfrm>
            <a:off x="5890542" y="949228"/>
            <a:ext cx="2869956" cy="1293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8760498" y="913302"/>
            <a:ext cx="28135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입고 버튼</a:t>
            </a:r>
            <a:r>
              <a:rPr lang="ko-KR" altLang="en-US" sz="1600" dirty="0" smtClean="0"/>
              <a:t>을 통해 진행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 입고와 동시에</a:t>
            </a:r>
            <a:r>
              <a:rPr lang="ko-KR" altLang="en-US" sz="1600" dirty="0" smtClean="0">
                <a:solidFill>
                  <a:srgbClr val="FF0000"/>
                </a:solidFill>
              </a:rPr>
              <a:t> 재고 증가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입고 취소 시 </a:t>
            </a:r>
            <a:r>
              <a:rPr lang="ko-KR" altLang="en-US" sz="1600" dirty="0" smtClean="0">
                <a:solidFill>
                  <a:srgbClr val="FF0000"/>
                </a:solidFill>
              </a:rPr>
              <a:t>재고 감소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35220"/>
          <a:stretch/>
        </p:blipFill>
        <p:spPr>
          <a:xfrm>
            <a:off x="5890542" y="2535387"/>
            <a:ext cx="4406763" cy="1157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12025" r="3889" b="42853"/>
          <a:stretch/>
        </p:blipFill>
        <p:spPr>
          <a:xfrm>
            <a:off x="5890542" y="4174712"/>
            <a:ext cx="4406763" cy="1168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도넛 46"/>
          <p:cNvSpPr/>
          <p:nvPr/>
        </p:nvSpPr>
        <p:spPr>
          <a:xfrm>
            <a:off x="8010688" y="4793474"/>
            <a:ext cx="8045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8391646" y="3692856"/>
            <a:ext cx="11574" cy="9833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88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4.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관리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등록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제품 출고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6014" y="1007531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판매 관리 화면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0143" y="5543115"/>
            <a:ext cx="5138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판매 관리 버튼을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통해 세션 실행</a:t>
            </a:r>
            <a:endParaRPr lang="en-US" altLang="ko-KR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판매 등록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수정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취소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출고 기능으로 구성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7040" r="21879" b="11678"/>
          <a:stretch/>
        </p:blipFill>
        <p:spPr>
          <a:xfrm>
            <a:off x="1172356" y="2153660"/>
            <a:ext cx="2675217" cy="3016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 flipV="1">
            <a:off x="2453167" y="3345075"/>
            <a:ext cx="1896275" cy="4643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도넛 20"/>
          <p:cNvSpPr/>
          <p:nvPr/>
        </p:nvSpPr>
        <p:spPr>
          <a:xfrm>
            <a:off x="1440162" y="3393338"/>
            <a:ext cx="1021702" cy="805351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" t="5503" r="3911" b="1928"/>
          <a:stretch/>
        </p:blipFill>
        <p:spPr>
          <a:xfrm>
            <a:off x="5395043" y="1517586"/>
            <a:ext cx="5657196" cy="4479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60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" t="5503" r="3911" b="1928"/>
          <a:stretch/>
        </p:blipFill>
        <p:spPr>
          <a:xfrm>
            <a:off x="716508" y="2086904"/>
            <a:ext cx="4523946" cy="3581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4.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출고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9916" y="1574469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판매 관리 화면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도넛 18"/>
          <p:cNvSpPr/>
          <p:nvPr/>
        </p:nvSpPr>
        <p:spPr>
          <a:xfrm>
            <a:off x="2595075" y="3721037"/>
            <a:ext cx="856746" cy="756059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000"/>
                </a:solidFill>
              </a:rPr>
              <a:t>1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006" y="2226154"/>
            <a:ext cx="3300644" cy="18222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70C0"/>
                </a:solidFill>
              </a:rPr>
              <a:t>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396" y="5720842"/>
            <a:ext cx="5813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</a:t>
            </a:r>
            <a:r>
              <a:rPr lang="en-US" altLang="ko-KR" b="1" dirty="0" err="1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와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00B05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00B05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검색 단</a:t>
            </a:r>
            <a:endParaRPr lang="en-US" altLang="ko-KR" b="1" dirty="0" smtClean="0">
              <a:solidFill>
                <a:srgbClr val="00B05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메뉴 창으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로 구성 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20125"/>
              </p:ext>
            </p:extLst>
          </p:nvPr>
        </p:nvGraphicFramePr>
        <p:xfrm>
          <a:off x="6399502" y="2921680"/>
          <a:ext cx="52781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431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4215717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판매 등록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수정 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취소 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입고 로 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spc="-100" baseline="0" dirty="0" smtClean="0"/>
                        <a:t>판매 등록을 제외한 버튼은 초기 비활성화</a:t>
                      </a:r>
                      <a:endParaRPr lang="ko-KR" altLang="en-US" sz="1800" spc="-1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38038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259848"/>
              </p:ext>
            </p:extLst>
          </p:nvPr>
        </p:nvGraphicFramePr>
        <p:xfrm>
          <a:off x="6350992" y="1547089"/>
          <a:ext cx="5326658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2196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4254462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33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판매 목록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379473" y="951883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en-US" altLang="ko-KR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54447" y="2347101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메뉴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23448" y="2408384"/>
            <a:ext cx="2305374" cy="1964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B050"/>
                </a:solidFill>
              </a:rPr>
              <a:t>1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401674" y="4835954"/>
          <a:ext cx="5275976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61994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4213982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33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검색란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검색 및 초기화 버튼 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454447" y="4303263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검색 단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5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068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" t="5503" r="3911" b="1928"/>
          <a:stretch/>
        </p:blipFill>
        <p:spPr>
          <a:xfrm>
            <a:off x="368791" y="2091384"/>
            <a:ext cx="4523946" cy="3581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4.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출고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9916" y="1574469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판매 등록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97789" y="533011"/>
            <a:ext cx="197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주문 등록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과정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2879" y="1248863"/>
            <a:ext cx="202195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등록 활성화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0576" y="1199533"/>
            <a:ext cx="1238491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제품 검색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420576" y="1751782"/>
            <a:ext cx="1198489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작성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634729" y="1751782"/>
            <a:ext cx="128880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등록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553067" y="1401437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7575601" y="1888694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9806179" y="1936448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t="3800" r="4581" b="10411"/>
          <a:stretch/>
        </p:blipFill>
        <p:spPr>
          <a:xfrm>
            <a:off x="8704745" y="3156179"/>
            <a:ext cx="3138936" cy="1640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직사각형 43"/>
          <p:cNvSpPr/>
          <p:nvPr/>
        </p:nvSpPr>
        <p:spPr>
          <a:xfrm>
            <a:off x="5291700" y="1056470"/>
            <a:ext cx="6826090" cy="1293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076684" y="1703065"/>
            <a:ext cx="4126624" cy="6767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도넛 45"/>
          <p:cNvSpPr/>
          <p:nvPr/>
        </p:nvSpPr>
        <p:spPr>
          <a:xfrm>
            <a:off x="323850" y="2071945"/>
            <a:ext cx="8045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도넛 51"/>
          <p:cNvSpPr/>
          <p:nvPr/>
        </p:nvSpPr>
        <p:spPr>
          <a:xfrm>
            <a:off x="9828368" y="3081728"/>
            <a:ext cx="951600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75037" y="5025130"/>
            <a:ext cx="202195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등록 활성화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684924" y="5021004"/>
            <a:ext cx="1238491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검색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5203308" y="2726319"/>
            <a:ext cx="3361959" cy="29315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23189" y="2729622"/>
            <a:ext cx="3361959" cy="29315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 t="4985" r="5260" b="6408"/>
          <a:stretch/>
        </p:blipFill>
        <p:spPr>
          <a:xfrm>
            <a:off x="5324338" y="3173348"/>
            <a:ext cx="3157384" cy="1622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50242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4.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출고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0170" y="777972"/>
            <a:ext cx="202195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등록 활성화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97867" y="728642"/>
            <a:ext cx="1238491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제품 검색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397867" y="1280891"/>
            <a:ext cx="1238491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작성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612020" y="1280891"/>
            <a:ext cx="128880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등록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530358" y="930546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7552892" y="1417803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9783470" y="1465557"/>
            <a:ext cx="641436" cy="54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47700" y="2377747"/>
            <a:ext cx="4017469" cy="3717403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33362" y="5399045"/>
            <a:ext cx="1533131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작성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653691" y="5535164"/>
            <a:ext cx="128880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판매 등록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4855757" y="2421570"/>
            <a:ext cx="7116324" cy="362599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3056" y="1764490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주문 등록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4667" r="4830" b="7674"/>
          <a:stretch/>
        </p:blipFill>
        <p:spPr>
          <a:xfrm>
            <a:off x="794135" y="2884461"/>
            <a:ext cx="3724598" cy="2071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t="6972" r="16381" b="53871"/>
          <a:stretch/>
        </p:blipFill>
        <p:spPr>
          <a:xfrm>
            <a:off x="5089707" y="2731589"/>
            <a:ext cx="6416771" cy="22727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2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930806" y="956419"/>
            <a:ext cx="63303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200" b="1" i="1" spc="-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NB</a:t>
            </a:r>
            <a:endParaRPr lang="ko-KR" altLang="en-US" sz="30200" b="1" i="1" spc="-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1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79512" y="1574157"/>
            <a:ext cx="3663283" cy="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기간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환경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일정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825129"/>
              </p:ext>
            </p:extLst>
          </p:nvPr>
        </p:nvGraphicFramePr>
        <p:xfrm>
          <a:off x="220140" y="1680067"/>
          <a:ext cx="11592000" cy="2506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11/12 (SUN)</a:t>
                      </a:r>
                      <a:endParaRPr lang="ko-KR" altLang="en-US" sz="1600" b="1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11/13 (MON)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11/14 (TUE)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11/15 (WED)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11/16 (THU)</a:t>
                      </a:r>
                      <a:endParaRPr lang="ko-KR" altLang="en-US" sz="1600" b="1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11/17 (FRI)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11/18 (SAT)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945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Order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Order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제품정보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주문 등록 및 수정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주문 내역 검색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주문 시 재고에 입고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주문 취소 재고 감소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Model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Sales VO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Sales view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Sales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Sales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제품정보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판매 등록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Sales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Sales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제품정보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판매 등록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판매 내역 검색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판매 시 재고</a:t>
                      </a:r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에 출고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Sales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Sales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제품정보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판매 등록 및 수정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판매 내역 검색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판매 시 재고</a:t>
                      </a:r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에 출고</a:t>
                      </a:r>
                      <a:endParaRPr lang="en-US" altLang="ko-KR" sz="1000" b="1" i="0" baseline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판매 취소 재고 증가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Sales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Order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ItemStock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액션 발생시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재고의 입출고의 실시간 진행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Model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Customer VO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Customer view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Customer DAO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Customer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 등록 및 수정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 검색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Model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ItemEdit_List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VO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ItemEdit_List_Add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VO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ItemEdit_List_Del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VO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ItemStock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view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재고 조정 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추가</a:t>
                      </a:r>
                      <a:endParaRPr lang="en-US" altLang="ko-KR" sz="1000" b="1" i="0" baseline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  <a:r>
                        <a:rPr lang="en-US" altLang="ko-KR" sz="1000" b="1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ItemStock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b="1" i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Controller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1" i="0" baseline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ItemEdit_List</a:t>
                      </a:r>
                      <a:r>
                        <a:rPr lang="en-US" altLang="ko-KR" sz="1000" b="1" i="0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DAO</a:t>
                      </a:r>
                      <a:endParaRPr lang="en-US" altLang="ko-KR" sz="1000" b="1" i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재고 조정기능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재고 추가 및 제거</a:t>
                      </a:r>
                      <a:r>
                        <a:rPr lang="en-US" altLang="ko-KR" sz="1000" b="1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</a:t>
                      </a:r>
                      <a:endParaRPr lang="en-US" altLang="ko-KR" sz="1000" b="1" baseline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재고 조정 내역 등록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재고 </a:t>
                      </a:r>
                      <a:r>
                        <a:rPr lang="ko-KR" altLang="en-US" sz="1000" b="1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조정시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실시간 재고 변경 및 추가</a:t>
                      </a: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제거 내역 등록</a:t>
                      </a: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177187"/>
              </p:ext>
            </p:extLst>
          </p:nvPr>
        </p:nvGraphicFramePr>
        <p:xfrm>
          <a:off x="244617" y="4304089"/>
          <a:ext cx="3312000" cy="19631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11/19 (SUN)</a:t>
                      </a:r>
                      <a:endParaRPr lang="ko-KR" altLang="en-US" sz="1600" b="1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11/20 (MON)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고딕 ExtraBold" panose="020B0600000101010101" charset="-127"/>
                        <a:ea typeface="나눔고딕 ExtraBold" panose="020B0600000101010101" charset="-127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5074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 디버깅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PPT 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작성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PPT </a:t>
                      </a:r>
                      <a:r>
                        <a:rPr lang="ko-KR" altLang="en-US" sz="10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작성</a:t>
                      </a:r>
                      <a:endParaRPr lang="en-US" altLang="ko-KR" sz="1000" b="1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6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068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4.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출고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1220" y="1631972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판매 수정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35468" y="812447"/>
            <a:ext cx="6132681" cy="5221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3759" r="8203" b="5934"/>
          <a:stretch/>
        </p:blipFill>
        <p:spPr>
          <a:xfrm>
            <a:off x="224858" y="2120932"/>
            <a:ext cx="5041920" cy="3996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8301509" y="2948332"/>
            <a:ext cx="35734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수정 버튼을 통해 진행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주문 수정은 </a:t>
            </a:r>
            <a:r>
              <a:rPr lang="ko-KR" altLang="en-US" sz="1600" dirty="0" smtClean="0">
                <a:solidFill>
                  <a:srgbClr val="FF0000"/>
                </a:solidFill>
              </a:rPr>
              <a:t>수량</a:t>
            </a:r>
            <a:r>
              <a:rPr lang="ko-KR" altLang="en-US" sz="1600" dirty="0" smtClean="0"/>
              <a:t>만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제품 변경 시 </a:t>
            </a:r>
            <a:r>
              <a:rPr lang="ko-KR" altLang="en-US" sz="1600" dirty="0" smtClean="0">
                <a:solidFill>
                  <a:srgbClr val="FF0000"/>
                </a:solidFill>
              </a:rPr>
              <a:t>판매 취소 </a:t>
            </a:r>
            <a:r>
              <a:rPr lang="ko-KR" altLang="en-US" sz="1600" dirty="0" smtClean="0"/>
              <a:t>후 재등록</a:t>
            </a:r>
            <a:endParaRPr lang="en-US" altLang="ko-KR" sz="1600" dirty="0"/>
          </a:p>
        </p:txBody>
      </p:sp>
      <p:sp>
        <p:nvSpPr>
          <p:cNvPr id="46" name="도넛 45"/>
          <p:cNvSpPr/>
          <p:nvPr/>
        </p:nvSpPr>
        <p:spPr>
          <a:xfrm>
            <a:off x="647700" y="2118701"/>
            <a:ext cx="8045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1543" r="13203" b="4741"/>
          <a:stretch/>
        </p:blipFill>
        <p:spPr>
          <a:xfrm>
            <a:off x="6046219" y="955602"/>
            <a:ext cx="2291521" cy="29577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1" name="직선 화살표 연결선 50"/>
          <p:cNvCxnSpPr/>
          <p:nvPr/>
        </p:nvCxnSpPr>
        <p:spPr>
          <a:xfrm flipV="1">
            <a:off x="7182892" y="2297712"/>
            <a:ext cx="1465599" cy="12122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넛 49"/>
          <p:cNvSpPr/>
          <p:nvPr/>
        </p:nvSpPr>
        <p:spPr>
          <a:xfrm>
            <a:off x="6630076" y="3372228"/>
            <a:ext cx="6521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5" t="6316" r="9335" b="10921"/>
          <a:stretch/>
        </p:blipFill>
        <p:spPr>
          <a:xfrm>
            <a:off x="8569717" y="1108648"/>
            <a:ext cx="2771041" cy="1532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t="10140" r="6892" b="16434"/>
          <a:stretch/>
        </p:blipFill>
        <p:spPr>
          <a:xfrm>
            <a:off x="6125406" y="4220564"/>
            <a:ext cx="5403064" cy="702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-1939" r="9623" b="27698"/>
          <a:stretch/>
        </p:blipFill>
        <p:spPr>
          <a:xfrm>
            <a:off x="6125406" y="5016137"/>
            <a:ext cx="5403064" cy="811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도넛 47"/>
          <p:cNvSpPr/>
          <p:nvPr/>
        </p:nvSpPr>
        <p:spPr>
          <a:xfrm>
            <a:off x="9150670" y="5340950"/>
            <a:ext cx="8045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9552954" y="4684705"/>
            <a:ext cx="0" cy="5499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068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4.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관리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판매 등록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제품 출고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563" y="1596185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 입출고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01135" y="694809"/>
            <a:ext cx="6132681" cy="5221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60498" y="913302"/>
            <a:ext cx="28135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출</a:t>
            </a:r>
            <a:r>
              <a:rPr lang="ko-KR" altLang="en-US" sz="1600" dirty="0" smtClean="0">
                <a:solidFill>
                  <a:srgbClr val="FF0000"/>
                </a:solidFill>
              </a:rPr>
              <a:t>고 버튼</a:t>
            </a:r>
            <a:r>
              <a:rPr lang="ko-KR" altLang="en-US" sz="1600" dirty="0" smtClean="0"/>
              <a:t>을 통해 진행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 출고와 동시에</a:t>
            </a:r>
            <a:r>
              <a:rPr lang="ko-KR" altLang="en-US" sz="1600" dirty="0" smtClean="0">
                <a:solidFill>
                  <a:srgbClr val="FF0000"/>
                </a:solidFill>
              </a:rPr>
              <a:t> 재고 감소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출고 취소 시 </a:t>
            </a:r>
            <a:r>
              <a:rPr lang="ko-KR" altLang="en-US" sz="1600" dirty="0" smtClean="0">
                <a:solidFill>
                  <a:srgbClr val="FF0000"/>
                </a:solidFill>
              </a:rPr>
              <a:t>재고 </a:t>
            </a:r>
            <a:r>
              <a:rPr lang="ko-KR" altLang="en-US" sz="1600" dirty="0">
                <a:solidFill>
                  <a:srgbClr val="FF0000"/>
                </a:solidFill>
              </a:rPr>
              <a:t>증가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12025" r="3889" b="42853"/>
          <a:stretch/>
        </p:blipFill>
        <p:spPr>
          <a:xfrm>
            <a:off x="5839178" y="2549718"/>
            <a:ext cx="4406763" cy="1168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t="7634" r="37943" b="62108"/>
          <a:stretch/>
        </p:blipFill>
        <p:spPr>
          <a:xfrm>
            <a:off x="5915479" y="4429925"/>
            <a:ext cx="4330462" cy="1025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도넛 46"/>
          <p:cNvSpPr/>
          <p:nvPr/>
        </p:nvSpPr>
        <p:spPr>
          <a:xfrm>
            <a:off x="8010688" y="4793474"/>
            <a:ext cx="804568" cy="557520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8391646" y="3692856"/>
            <a:ext cx="11574" cy="9833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78" y="835287"/>
            <a:ext cx="2804160" cy="15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3759" r="8203" b="5934"/>
          <a:stretch/>
        </p:blipFill>
        <p:spPr>
          <a:xfrm>
            <a:off x="288109" y="2070591"/>
            <a:ext cx="5041920" cy="3996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도넛 35"/>
          <p:cNvSpPr/>
          <p:nvPr/>
        </p:nvSpPr>
        <p:spPr>
          <a:xfrm>
            <a:off x="1894694" y="2084850"/>
            <a:ext cx="1233818" cy="514926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7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5.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고객 관리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6014" y="1007531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고객 관리 화면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0143" y="5543115"/>
            <a:ext cx="5138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고객 관리 버튼을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통해 세션 실행</a:t>
            </a:r>
            <a:endParaRPr lang="en-US" altLang="ko-KR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고객 등록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수정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삭제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검색 기능으로 구성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7040" r="21879" b="11678"/>
          <a:stretch/>
        </p:blipFill>
        <p:spPr>
          <a:xfrm>
            <a:off x="1172356" y="2153660"/>
            <a:ext cx="2675217" cy="30164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 flipV="1">
            <a:off x="3667714" y="3623455"/>
            <a:ext cx="808744" cy="1725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도넛 20"/>
          <p:cNvSpPr/>
          <p:nvPr/>
        </p:nvSpPr>
        <p:spPr>
          <a:xfrm>
            <a:off x="2646012" y="3384979"/>
            <a:ext cx="1021702" cy="805351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5829" r="6905" b="4749"/>
          <a:stretch/>
        </p:blipFill>
        <p:spPr>
          <a:xfrm>
            <a:off x="4647620" y="1660040"/>
            <a:ext cx="7152041" cy="4126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33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고객 관리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0033" y="1716448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고객 관리 화면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5829" r="6905" b="4749"/>
          <a:stretch/>
        </p:blipFill>
        <p:spPr>
          <a:xfrm>
            <a:off x="649097" y="2228698"/>
            <a:ext cx="6071014" cy="341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도넛 18"/>
          <p:cNvSpPr/>
          <p:nvPr/>
        </p:nvSpPr>
        <p:spPr>
          <a:xfrm>
            <a:off x="2595075" y="3721037"/>
            <a:ext cx="856746" cy="756059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000"/>
                </a:solidFill>
              </a:rPr>
              <a:t>1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60425" y="2469660"/>
            <a:ext cx="2159686" cy="314306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0070C0"/>
                </a:solidFill>
              </a:rPr>
              <a:t>1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396" y="5720842"/>
            <a:ext cx="581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</a:t>
            </a:r>
            <a:r>
              <a:rPr lang="en-US" altLang="ko-KR" b="1" dirty="0" err="1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와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개의 정보 등록 창으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로 구성 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05796"/>
              </p:ext>
            </p:extLst>
          </p:nvPr>
        </p:nvGraphicFramePr>
        <p:xfrm>
          <a:off x="7104352" y="2921680"/>
          <a:ext cx="49851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453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3981691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고객 정보 입력 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등록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수정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삭제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종료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38038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14282"/>
              </p:ext>
            </p:extLst>
          </p:nvPr>
        </p:nvGraphicFramePr>
        <p:xfrm>
          <a:off x="7055842" y="1547089"/>
          <a:ext cx="498514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3453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3981691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>
                    <a:solidFill>
                      <a:srgbClr val="E0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33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고객 목록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8084323" y="951883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en-US" altLang="ko-KR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TableView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9297" y="2347101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등록 창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56443" y="2552635"/>
            <a:ext cx="1499810" cy="2838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B050"/>
                </a:solidFill>
              </a:rPr>
              <a:t>1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525524"/>
              </p:ext>
            </p:extLst>
          </p:nvPr>
        </p:nvGraphicFramePr>
        <p:xfrm>
          <a:off x="7106524" y="4835954"/>
          <a:ext cx="498514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03453">
                  <a:extLst>
                    <a:ext uri="{9D8B030D-6E8A-4147-A177-3AD203B41FA5}">
                      <a16:colId xmlns:a16="http://schemas.microsoft.com/office/drawing/2014/main" val="1943384949"/>
                    </a:ext>
                  </a:extLst>
                </a:gridCol>
                <a:gridCol w="3981691">
                  <a:extLst>
                    <a:ext uri="{9D8B030D-6E8A-4147-A177-3AD203B41FA5}">
                      <a16:colId xmlns:a16="http://schemas.microsoft.com/office/drawing/2014/main" val="158504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79596"/>
                  </a:ext>
                </a:extLst>
              </a:tr>
              <a:tr h="333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검색란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검색 및 초기화 버튼 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6865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8159297" y="4303263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검색 단 구성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3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고객 관리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09877" y="477628"/>
            <a:ext cx="361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버튼 별 </a:t>
            </a:r>
            <a:r>
              <a:rPr lang="ko-KR" altLang="en-US" sz="2400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상황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Alert 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창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5829" r="6905" b="4749"/>
          <a:stretch/>
        </p:blipFill>
        <p:spPr>
          <a:xfrm>
            <a:off x="634531" y="2176875"/>
            <a:ext cx="4218823" cy="2374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3346869" y="2253137"/>
            <a:ext cx="1506485" cy="229811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"/>
          <a:stretch/>
        </p:blipFill>
        <p:spPr>
          <a:xfrm>
            <a:off x="5184107" y="1494598"/>
            <a:ext cx="2660393" cy="410718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cxnSp>
        <p:nvCxnSpPr>
          <p:cNvPr id="33" name="직선 화살표 연결선 32"/>
          <p:cNvCxnSpPr>
            <a:endCxn id="6" idx="1"/>
          </p:cNvCxnSpPr>
          <p:nvPr/>
        </p:nvCxnSpPr>
        <p:spPr>
          <a:xfrm>
            <a:off x="4201610" y="3546526"/>
            <a:ext cx="982497" cy="166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t="16423" r="5908" b="19273"/>
          <a:stretch/>
        </p:blipFill>
        <p:spPr>
          <a:xfrm>
            <a:off x="8444710" y="1216006"/>
            <a:ext cx="2704061" cy="1469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t="18771" r="14117" b="19382"/>
          <a:stretch/>
        </p:blipFill>
        <p:spPr>
          <a:xfrm>
            <a:off x="8428721" y="2929475"/>
            <a:ext cx="2720050" cy="1446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9" t="16417" r="10565" b="18048"/>
          <a:stretch/>
        </p:blipFill>
        <p:spPr>
          <a:xfrm>
            <a:off x="8444128" y="4653025"/>
            <a:ext cx="2731624" cy="1493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8272956" y="991142"/>
            <a:ext cx="3069480" cy="5340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1963" y="1704573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고객 정보 등록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25296" y="5118411"/>
            <a:ext cx="1678329" cy="3795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550856" y="4189716"/>
            <a:ext cx="1734833" cy="9775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4555" y="4972573"/>
            <a:ext cx="513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고객 정보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등록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수정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삭제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Alert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창 구성 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6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8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5. 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고객 관리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5829" r="6905" b="4749"/>
          <a:stretch/>
        </p:blipFill>
        <p:spPr>
          <a:xfrm>
            <a:off x="647700" y="2436268"/>
            <a:ext cx="5407454" cy="3043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 flipH="1">
            <a:off x="2516433" y="2724864"/>
            <a:ext cx="1631935" cy="216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469" y="5645849"/>
            <a:ext cx="513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등록 된 고객 </a:t>
            </a:r>
            <a:r>
              <a:rPr lang="en-US" altLang="ko-KR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이름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으로 검색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가능 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5177" r="35726" b="53684"/>
          <a:stretch/>
        </p:blipFill>
        <p:spPr>
          <a:xfrm>
            <a:off x="6566684" y="3746349"/>
            <a:ext cx="5018164" cy="1956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3" r="34475" b="46426"/>
          <a:stretch/>
        </p:blipFill>
        <p:spPr>
          <a:xfrm>
            <a:off x="6600274" y="1412475"/>
            <a:ext cx="4950984" cy="2165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/>
          <p:cNvSpPr/>
          <p:nvPr/>
        </p:nvSpPr>
        <p:spPr>
          <a:xfrm flipH="1">
            <a:off x="6230867" y="1151600"/>
            <a:ext cx="5752565" cy="4844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/>
          <p:cNvCxnSpPr>
            <a:stCxn id="31" idx="3"/>
          </p:cNvCxnSpPr>
          <p:nvPr/>
        </p:nvCxnSpPr>
        <p:spPr>
          <a:xfrm flipH="1">
            <a:off x="7720315" y="2265742"/>
            <a:ext cx="1920312" cy="23409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넛 30"/>
          <p:cNvSpPr/>
          <p:nvPr/>
        </p:nvSpPr>
        <p:spPr>
          <a:xfrm>
            <a:off x="9491002" y="1578332"/>
            <a:ext cx="1021702" cy="805351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 flipV="1">
            <a:off x="6786015" y="4941131"/>
            <a:ext cx="4580324" cy="4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40692" y="1903240"/>
            <a:ext cx="33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고객 정보 검색 기능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39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sp>
          <p:nvSpPr>
            <p:cNvPr id="4" name="TextBox 3"/>
            <p:cNvSpPr txBox="1"/>
            <p:nvPr/>
          </p:nvSpPr>
          <p:spPr>
            <a:xfrm>
              <a:off x="2930806" y="956417"/>
              <a:ext cx="6330387" cy="473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200" b="1" i="1" spc="-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NB</a:t>
              </a:r>
              <a:endParaRPr lang="ko-KR" altLang="en-US" sz="30200" b="1" i="1" spc="-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5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15191"/>
            <a:ext cx="4673842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1.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재고 관리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제품 정보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재고 목록 창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  <a:p>
            <a:pPr marL="342900" indent="-342900">
              <a:lnSpc>
                <a:spcPts val="1700"/>
              </a:lnSpc>
            </a:pP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UI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및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기능설명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6014" y="1007531"/>
            <a:ext cx="287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재고 관리 화면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0143" y="5543115"/>
            <a:ext cx="5138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재고 관리 버튼을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통해 세션 실행</a:t>
            </a:r>
            <a:endParaRPr lang="en-US" altLang="ko-KR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재고 목록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 관리 </a:t>
            </a:r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2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가지 탭으로 구성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7040" r="21879" b="11678"/>
          <a:stretch/>
        </p:blipFill>
        <p:spPr>
          <a:xfrm>
            <a:off x="1172356" y="2153660"/>
            <a:ext cx="2675217" cy="3016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12575" r="3583" b="6040"/>
          <a:stretch/>
        </p:blipFill>
        <p:spPr>
          <a:xfrm>
            <a:off x="4807056" y="1795411"/>
            <a:ext cx="6573457" cy="36592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3600387" y="2969782"/>
            <a:ext cx="861549" cy="58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도넛 20"/>
          <p:cNvSpPr/>
          <p:nvPr/>
        </p:nvSpPr>
        <p:spPr>
          <a:xfrm>
            <a:off x="2641438" y="2567107"/>
            <a:ext cx="1021702" cy="805351"/>
          </a:xfrm>
          <a:prstGeom prst="donut">
            <a:avLst>
              <a:gd name="adj" fmla="val 8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7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930806" y="956419"/>
            <a:ext cx="63303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200" b="1" i="1" spc="-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NB</a:t>
            </a:r>
            <a:endParaRPr lang="ko-KR" altLang="en-US" sz="30200" b="1" i="1" spc="-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6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1574377"/>
            <a:ext cx="4402648" cy="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1020234" y="845990"/>
            <a:ext cx="41044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후기</a:t>
            </a:r>
            <a:endParaRPr lang="en-US" altLang="ko-KR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430" y="1863750"/>
            <a:ext cx="604364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빙그레체" pitchFamily="18" charset="-127"/>
                <a:ea typeface="문체부 돋음체" panose="020B0609000101010101" pitchFamily="49" charset="-127"/>
              </a:rPr>
              <a:t>하나씩 만들어 보자</a:t>
            </a:r>
            <a:endParaRPr lang="en-US" altLang="ko-KR" sz="2000" b="1" dirty="0" smtClean="0">
              <a:latin typeface="빙그레체" pitchFamily="18" charset="-127"/>
              <a:ea typeface="문체부 돋음체" panose="020B0609000101010101" pitchFamily="49" charset="-127"/>
            </a:endParaRPr>
          </a:p>
          <a:p>
            <a:r>
              <a:rPr lang="ko-KR" altLang="en-US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이 기능 저 기능 생각하고 만들지만 우선 하나씩 구현하면서  만들어 가자</a:t>
            </a:r>
            <a:endParaRPr lang="en-US" altLang="ko-KR" sz="1400" b="1" dirty="0" smtClean="0">
              <a:latin typeface="빙그레체" pitchFamily="18" charset="-127"/>
              <a:ea typeface="문체부 돋음체" panose="020B0609000101010101" pitchFamily="49" charset="-127"/>
            </a:endParaRPr>
          </a:p>
          <a:p>
            <a:r>
              <a:rPr lang="ko-KR" altLang="en-US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미리 기능부터 만들어 놓으면 구현이 안된다</a:t>
            </a:r>
            <a:r>
              <a:rPr lang="en-US" altLang="ko-KR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.</a:t>
            </a:r>
          </a:p>
          <a:p>
            <a:endParaRPr lang="en-US" altLang="ko-KR" sz="2000" b="1" dirty="0" smtClean="0">
              <a:latin typeface="빙그레체" pitchFamily="18" charset="-127"/>
              <a:ea typeface="문체부 돋음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빙그레체" pitchFamily="18" charset="-127"/>
                <a:ea typeface="문체부 돋음체" panose="020B0609000101010101" pitchFamily="49" charset="-127"/>
              </a:rPr>
              <a:t>코딩을 줄이자</a:t>
            </a:r>
            <a:r>
              <a:rPr lang="en-US" altLang="ko-KR" sz="2000" b="1" dirty="0" smtClean="0">
                <a:latin typeface="빙그레체" pitchFamily="18" charset="-127"/>
                <a:ea typeface="문체부 돋음체" panose="020B0609000101010101" pitchFamily="49" charset="-127"/>
              </a:rPr>
              <a:t>.</a:t>
            </a:r>
          </a:p>
          <a:p>
            <a:r>
              <a:rPr lang="ko-KR" altLang="en-US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코딩을 다치면 좋지만</a:t>
            </a:r>
            <a:r>
              <a:rPr lang="en-US" altLang="ko-KR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.. </a:t>
            </a:r>
            <a:r>
              <a:rPr lang="ko-KR" altLang="en-US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나중에 알아 보기가 힘들다</a:t>
            </a:r>
            <a:r>
              <a:rPr lang="en-US" altLang="ko-KR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.. </a:t>
            </a:r>
          </a:p>
          <a:p>
            <a:r>
              <a:rPr lang="ko-KR" altLang="en-US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간소화 하자</a:t>
            </a:r>
            <a:r>
              <a:rPr lang="en-US" altLang="ko-KR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.</a:t>
            </a:r>
          </a:p>
          <a:p>
            <a:endParaRPr lang="en-US" altLang="ko-KR" sz="2000" b="1" dirty="0" smtClean="0">
              <a:latin typeface="빙그레체" pitchFamily="18" charset="-127"/>
              <a:ea typeface="문체부 돋음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빙그레체" pitchFamily="18" charset="-127"/>
                <a:ea typeface="문체부 돋음체" panose="020B0609000101010101" pitchFamily="49" charset="-127"/>
              </a:rPr>
              <a:t>주석은 필수</a:t>
            </a:r>
            <a:r>
              <a:rPr lang="en-US" altLang="ko-KR" sz="2000" b="1" dirty="0" smtClean="0">
                <a:latin typeface="빙그레체" pitchFamily="18" charset="-127"/>
                <a:ea typeface="문체부 돋음체" panose="020B0609000101010101" pitchFamily="49" charset="-127"/>
              </a:rPr>
              <a:t>.</a:t>
            </a:r>
          </a:p>
          <a:p>
            <a:r>
              <a:rPr lang="ko-KR" altLang="en-US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작업을 진행하다 보면 비슷한 코딩에 작업한 내용을  알아보지 못한다</a:t>
            </a:r>
            <a:r>
              <a:rPr lang="en-US" altLang="ko-KR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.</a:t>
            </a:r>
          </a:p>
          <a:p>
            <a:r>
              <a:rPr lang="en-US" altLang="ko-KR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 </a:t>
            </a:r>
            <a:endParaRPr lang="en-US" altLang="ko-KR" sz="2000" b="1" dirty="0">
              <a:latin typeface="빙그레체" pitchFamily="18" charset="-127"/>
              <a:ea typeface="문체부 돋음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빙그레체" pitchFamily="18" charset="-127"/>
                <a:ea typeface="문체부 돋음체" panose="020B0609000101010101" pitchFamily="49" charset="-127"/>
              </a:rPr>
              <a:t>컴퓨터는 정직하다</a:t>
            </a:r>
            <a:r>
              <a:rPr lang="en-US" altLang="ko-KR" sz="2000" b="1" dirty="0" smtClean="0">
                <a:latin typeface="빙그레체" pitchFamily="18" charset="-127"/>
                <a:ea typeface="문체부 돋음체" panose="020B0609000101010101" pitchFamily="49" charset="-127"/>
              </a:rPr>
              <a:t>.</a:t>
            </a:r>
          </a:p>
          <a:p>
            <a:r>
              <a:rPr lang="ko-KR" altLang="en-US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안되면 안되는 이유가 있다</a:t>
            </a:r>
            <a:r>
              <a:rPr lang="en-US" altLang="ko-KR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…</a:t>
            </a:r>
          </a:p>
          <a:p>
            <a:r>
              <a:rPr lang="ko-KR" altLang="en-US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나는 내 손을 믿지 않는다</a:t>
            </a:r>
            <a:r>
              <a:rPr lang="en-US" altLang="ko-KR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.</a:t>
            </a:r>
          </a:p>
          <a:p>
            <a:endParaRPr lang="en-US" altLang="ko-KR" sz="2000" b="1" dirty="0" smtClean="0">
              <a:latin typeface="빙그레체" pitchFamily="18" charset="-127"/>
              <a:ea typeface="문체부 돋음체" panose="020B0609000101010101" pitchFamily="49" charset="-127"/>
            </a:endParaRPr>
          </a:p>
          <a:p>
            <a:r>
              <a:rPr lang="en-US" altLang="ko-KR" sz="2000" b="1" dirty="0">
                <a:latin typeface="빙그레체" pitchFamily="18" charset="-127"/>
                <a:ea typeface="문체부 돋음체" panose="020B0609000101010101" pitchFamily="49" charset="-127"/>
              </a:rPr>
              <a:t>-  </a:t>
            </a:r>
            <a:r>
              <a:rPr lang="en-US" altLang="ko-KR" sz="2000" b="1" dirty="0" smtClean="0">
                <a:latin typeface="빙그레체" pitchFamily="18" charset="-127"/>
                <a:ea typeface="문체부 돋음체" panose="020B0609000101010101" pitchFamily="49" charset="-127"/>
              </a:rPr>
              <a:t>PPT</a:t>
            </a:r>
            <a:r>
              <a:rPr lang="ko-KR" altLang="en-US" sz="2000" b="1" dirty="0">
                <a:latin typeface="빙그레체" pitchFamily="18" charset="-127"/>
                <a:ea typeface="문체부 돋음체" panose="020B0609000101010101" pitchFamily="49" charset="-127"/>
              </a:rPr>
              <a:t>만드는 것보다 코딩 </a:t>
            </a:r>
            <a:r>
              <a:rPr lang="ko-KR" altLang="en-US" sz="2000" b="1" dirty="0" smtClean="0">
                <a:latin typeface="빙그레체" pitchFamily="18" charset="-127"/>
                <a:ea typeface="문체부 돋음체" panose="020B0609000101010101" pitchFamily="49" charset="-127"/>
              </a:rPr>
              <a:t>치는 게 낫다</a:t>
            </a:r>
            <a:endParaRPr lang="en-US" altLang="ko-KR" sz="2000" b="1" dirty="0">
              <a:latin typeface="빙그레체" pitchFamily="18" charset="-127"/>
              <a:ea typeface="문체부 돋음체" panose="020B0609000101010101" pitchFamily="49" charset="-127"/>
            </a:endParaRPr>
          </a:p>
          <a:p>
            <a:r>
              <a:rPr lang="en-US" altLang="ko-KR" sz="1400" b="1" dirty="0">
                <a:latin typeface="빙그레체" pitchFamily="18" charset="-127"/>
                <a:ea typeface="문체부 돋음체" panose="020B0609000101010101" pitchFamily="49" charset="-127"/>
              </a:rPr>
              <a:t>PPT</a:t>
            </a:r>
            <a:r>
              <a:rPr lang="ko-KR" altLang="en-US" sz="1400" b="1" dirty="0">
                <a:latin typeface="빙그레체" pitchFamily="18" charset="-127"/>
                <a:ea typeface="문체부 돋음체" panose="020B0609000101010101" pitchFamily="49" charset="-127"/>
              </a:rPr>
              <a:t>는 언제나 힘들다</a:t>
            </a:r>
            <a:r>
              <a:rPr lang="en-US" altLang="ko-KR" sz="1400" b="1" dirty="0" smtClean="0">
                <a:latin typeface="빙그레체" pitchFamily="18" charset="-127"/>
                <a:ea typeface="문체부 돋음체" panose="020B0609000101010101" pitchFamily="49" charset="-127"/>
              </a:rPr>
              <a:t>. </a:t>
            </a:r>
            <a:endParaRPr lang="en-US" altLang="ko-KR" sz="1400" b="1" dirty="0">
              <a:latin typeface="빙그레체" pitchFamily="18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36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53662" y="2965206"/>
            <a:ext cx="6084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i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latin typeface="배달의민족 한나" pitchFamily="2" charset="-127"/>
                <a:ea typeface="배달의민족 한나" pitchFamily="2" charset="-127"/>
              </a:rPr>
              <a:t>THANKS</a:t>
            </a:r>
            <a:r>
              <a:rPr lang="en-US" altLang="ko-KR" sz="5400" i="1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5400" i="1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 flipV="1">
            <a:off x="3743876" y="3888536"/>
            <a:ext cx="4580324" cy="4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3304260" y="4081968"/>
            <a:ext cx="5391332" cy="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8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930806" y="956419"/>
            <a:ext cx="63303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200" b="1" i="1" spc="-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NB</a:t>
            </a:r>
            <a:endParaRPr lang="ko-KR" altLang="en-US" sz="30200" b="1" i="1" spc="-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1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9512" y="1574157"/>
            <a:ext cx="3663283" cy="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96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개발 기간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환경</a:t>
            </a:r>
            <a:endParaRPr lang="en-US" altLang="ko-KR" sz="1400" b="1" dirty="0" smtClean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개발 일정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0140" y="1840747"/>
            <a:ext cx="6069789" cy="4082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r>
              <a:rPr lang="ko-KR" altLang="en-US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개발 </a:t>
            </a:r>
            <a:r>
              <a:rPr lang="en-US" altLang="ko-KR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OS : Window10 64bit</a:t>
            </a: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200" b="1" kern="13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200" b="1" kern="13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r>
              <a:rPr lang="ko-KR" altLang="en-US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개발 </a:t>
            </a:r>
            <a:r>
              <a:rPr lang="en-US" altLang="ko-KR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Tool : </a:t>
            </a:r>
            <a:r>
              <a:rPr lang="en-US" altLang="ko-KR" sz="2200" b="1" kern="1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SQL </a:t>
            </a:r>
            <a:r>
              <a:rPr lang="en-US" altLang="ko-KR" sz="2200" b="1" kern="1300" spc="1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Developer4.1.5</a:t>
            </a:r>
            <a:r>
              <a:rPr lang="en-US" altLang="ko-KR" sz="2200" b="1" kern="1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endParaRPr lang="en-US" altLang="ko-KR" sz="2200" b="1" kern="13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200" b="1" kern="13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                   </a:t>
            </a:r>
            <a:r>
              <a:rPr lang="en-US" altLang="ko-KR" sz="2200" b="1" kern="1300" spc="-1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Eclipse </a:t>
            </a:r>
            <a:r>
              <a:rPr lang="en-US" altLang="ko-KR" b="1" kern="1300" spc="-1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Oxygen.1a Release (4.7.1a)</a:t>
            </a:r>
            <a:endParaRPr lang="en-US" altLang="ko-KR" b="1" kern="1300" spc="-1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200" b="1" kern="13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r>
              <a:rPr lang="ko-KR" altLang="en-US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개발언어 </a:t>
            </a:r>
            <a:r>
              <a:rPr lang="en-US" altLang="ko-KR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: Java8 SE 8u151/ 8u152</a:t>
            </a: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200" b="1" kern="13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	         JavaFX 2.4.0</a:t>
            </a: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200" b="1" kern="13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200" b="1" kern="13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r>
              <a:rPr lang="en-US" altLang="ko-KR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UML : StarUML2.8.0</a:t>
            </a: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200" b="1" kern="13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2200" b="1" kern="1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             </a:t>
            </a:r>
            <a:r>
              <a:rPr lang="en-US" altLang="ko-KR" sz="2000" b="1" kern="1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itchFamily="18" charset="-127"/>
                <a:ea typeface="나눔고딕 ExtraBold" panose="020B0600000101010101"/>
              </a:rPr>
              <a:t>ObjectAid</a:t>
            </a:r>
            <a:r>
              <a:rPr lang="en-US" altLang="ko-KR" sz="2000" b="1" kern="13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itchFamily="18" charset="-127"/>
                <a:ea typeface="나눔고딕 ExtraBold" panose="020B0600000101010101"/>
              </a:rPr>
              <a:t> UML </a:t>
            </a:r>
            <a:r>
              <a:rPr lang="en-US" altLang="ko-KR" sz="2000" b="1" kern="13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itchFamily="18" charset="-127"/>
                <a:ea typeface="나눔고딕 ExtraBold" panose="020B0600000101010101"/>
              </a:rPr>
              <a:t>1.2.2</a:t>
            </a:r>
            <a:endParaRPr lang="en-US" altLang="ko-KR" sz="2200" b="1" kern="13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01530" y="1840747"/>
            <a:ext cx="6420203" cy="161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endParaRPr lang="en-US" altLang="ko-KR" sz="2400" b="1" spc="1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r>
              <a:rPr lang="en-US" altLang="ko-KR" sz="2400" b="1" spc="1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/>
              </a:rPr>
              <a:t>DB : Oracle 11g R2</a:t>
            </a: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400" b="1" spc="1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400" b="1" spc="-1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r>
              <a:rPr lang="ko-KR" altLang="en-US" sz="2400" b="1" spc="-1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/>
              </a:rPr>
              <a:t>데이터 베이스 모델링 </a:t>
            </a:r>
            <a:r>
              <a:rPr lang="en-US" altLang="ko-KR" sz="2400" b="1" spc="-1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/>
              </a:rPr>
              <a:t>: </a:t>
            </a:r>
            <a:r>
              <a:rPr lang="en-US" altLang="ko-KR" sz="2400" b="1" spc="-1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/>
              </a:rPr>
              <a:t>ERwin</a:t>
            </a:r>
            <a:r>
              <a:rPr lang="en-US" altLang="ko-KR" sz="2400" b="1" spc="-1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/>
              </a:rPr>
              <a:t> </a:t>
            </a:r>
            <a:r>
              <a:rPr lang="en-US" altLang="ko-KR" sz="2400" b="1" spc="-1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고딕 ExtraBold" panose="020B0600000101010101" charset="-127"/>
                <a:ea typeface="나눔고딕 ExtraBold" panose="020B0600000101010101"/>
              </a:rPr>
              <a:t>7.3.0.1666</a:t>
            </a: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400" b="1" spc="-100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/>
            </a:endParaRPr>
          </a:p>
          <a:p>
            <a:pPr marL="342900" indent="-342900">
              <a:lnSpc>
                <a:spcPts val="1700"/>
              </a:lnSpc>
              <a:buFont typeface="Arial" charset="0"/>
              <a:buChar char="•"/>
            </a:pPr>
            <a:endParaRPr lang="en-US" altLang="ko-KR" sz="2400" b="1" spc="-1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고딕 ExtraBold" panose="020B0600000101010101" charset="-127"/>
              <a:ea typeface="나눔고딕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9557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930806" y="956419"/>
            <a:ext cx="63303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200" b="1" i="1" spc="-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NB</a:t>
            </a:r>
            <a:endParaRPr lang="ko-KR" altLang="en-US" sz="30200" b="1" i="1" spc="-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2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1574377"/>
            <a:ext cx="4402648" cy="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9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목적 및 요구사항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프로그램 개요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1757" y="177004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목적</a:t>
            </a:r>
            <a:endParaRPr lang="ko-KR" altLang="en-US" sz="4000" dirty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8278" y="2531004"/>
            <a:ext cx="8433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기존의 재고 관리프로그램의  디지털화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제품의 주문 및 판매에 따른 입출고 관리를 간소화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매장 내 재고 현황을 실시간으로 확인함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8278" y="336693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요구사항</a:t>
            </a:r>
            <a:endParaRPr lang="ko-KR" altLang="en-US" sz="4000" dirty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799" y="4082239"/>
            <a:ext cx="363753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로그인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관리자만 로그인 할 수 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미 등록 관리자는 가입을 통해 가입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가입시 지점 코드 필요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아이디엔 제한 없음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관리자 아이디 중복 불가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4221" y="5719256"/>
            <a:ext cx="32335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* </a:t>
            </a:r>
            <a:r>
              <a:rPr lang="ko-KR" altLang="en-US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고객관리</a:t>
            </a:r>
            <a:endParaRPr lang="en-US" altLang="ko-KR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고객 정보를 등록 및 관리 필요</a:t>
            </a:r>
            <a:endParaRPr lang="en-US" altLang="ko-KR" sz="1600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00" b="1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930806" y="956419"/>
            <a:ext cx="63303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200" b="1" i="1" spc="-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NB</a:t>
            </a:r>
            <a:endParaRPr lang="ko-KR" altLang="en-US" sz="30200" b="1" i="1" spc="-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2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1574377"/>
            <a:ext cx="4402648" cy="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9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목적 및 요구사항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프로그램 개요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700" y="177445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요구사항</a:t>
            </a:r>
            <a:endParaRPr lang="ko-KR" altLang="en-US" sz="4000" dirty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7700" y="2482344"/>
            <a:ext cx="714009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 Main(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제품 등록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분류 별 제품 등록이 가능 해야함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의류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신발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ACC)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분류 별 하위 목록이 있어야함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(Ex)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–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상의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하의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아웃터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등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제품 코드는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자리로 제한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색상을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숫자 코드로 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(0~999)</a:t>
            </a: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 Main (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재고 목록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목록 구성 시 제품의 모든 정보가 보여야함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입출고 시 수량 확인이 바로 가능해야 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.(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실시간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목록 내 검색 가능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목록 검색 시 분류 별 검색도 가능해야 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재고의 조정이 가능해야 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09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930806" y="956419"/>
            <a:ext cx="63303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200" b="1" i="1" spc="-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NB</a:t>
            </a:r>
            <a:endParaRPr lang="ko-KR" altLang="en-US" sz="30200" b="1" i="1" spc="-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2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1574377"/>
            <a:ext cx="4402648" cy="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9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목적 및 요구사항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프로그램 개요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700" y="177961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요구사항</a:t>
            </a:r>
            <a:endParaRPr lang="ko-KR" altLang="en-US" sz="4000" dirty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700" y="2482344"/>
            <a:ext cx="5134739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 Main(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주문관리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주문은 본사로 보냄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주문은 수정 및 취소가 가능해야 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주문 후 배송완료 시 입고가 진행되어야 함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입고 시 재고가 바로 증가 해야함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.(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실시간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 Main (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판매관리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판매는 수정 및 취소가 가능해야 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.(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반품 등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..)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판매 시 제품 별 출고 가능 해야함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판매 시 재고가 바로 감소 해야함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.(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실시간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빙그레체" pitchFamily="18" charset="-127"/>
              <a:ea typeface="빙그레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4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/>
          <p:cNvSpPr txBox="1"/>
          <p:nvPr/>
        </p:nvSpPr>
        <p:spPr>
          <a:xfrm>
            <a:off x="2930806" y="956419"/>
            <a:ext cx="63303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200" b="1" i="1" spc="-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NB</a:t>
            </a:r>
            <a:endParaRPr lang="ko-KR" altLang="en-US" sz="30200" b="1" i="1" spc="-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17969"/>
            <a:ext cx="12192000" cy="6858002"/>
            <a:chOff x="0" y="-2"/>
            <a:chExt cx="12192000" cy="6858002"/>
          </a:xfrm>
        </p:grpSpPr>
        <p:sp>
          <p:nvSpPr>
            <p:cNvPr id="2" name="직사각형 1"/>
            <p:cNvSpPr/>
            <p:nvPr/>
          </p:nvSpPr>
          <p:spPr>
            <a:xfrm>
              <a:off x="0" y="-2"/>
              <a:ext cx="12192000" cy="474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6388145"/>
              <a:ext cx="12192000" cy="469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689"/>
              <a:ext cx="647700" cy="323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89" y="6396335"/>
            <a:ext cx="822850" cy="411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97437" y="6396335"/>
            <a:ext cx="5683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LET'S MAKE EXCELLENT HAPPEN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140" y="29774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빙그레체" panose="02030503000000000000"/>
              </a:rPr>
              <a:t>3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1574377"/>
            <a:ext cx="4402648" cy="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43228" y="1181281"/>
            <a:ext cx="4176464" cy="29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객체 관계도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TABLE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모델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논리적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ko-KR" altLang="en-US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물리적</a:t>
            </a:r>
            <a:r>
              <a:rPr lang="en-US" altLang="ko-KR" sz="1400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971220" y="69480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DB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구조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955" y="3062866"/>
            <a:ext cx="1294460" cy="701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40749" y="3062866"/>
            <a:ext cx="1294460" cy="701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 관리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941512" y="3014213"/>
            <a:ext cx="1294460" cy="701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고객</a:t>
            </a:r>
            <a:endParaRPr lang="ko-KR" altLang="en-US" dirty="0"/>
          </a:p>
        </p:txBody>
      </p:sp>
      <p:sp>
        <p:nvSpPr>
          <p:cNvPr id="17" name="순서도: 판단 16"/>
          <p:cNvSpPr/>
          <p:nvPr/>
        </p:nvSpPr>
        <p:spPr>
          <a:xfrm>
            <a:off x="6462646" y="2954166"/>
            <a:ext cx="1512184" cy="867433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판매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291700" y="898218"/>
            <a:ext cx="1294460" cy="701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cxnSp>
        <p:nvCxnSpPr>
          <p:cNvPr id="20" name="직선 연결선 19"/>
          <p:cNvCxnSpPr>
            <a:stCxn id="14" idx="3"/>
            <a:endCxn id="17" idx="1"/>
          </p:cNvCxnSpPr>
          <p:nvPr/>
        </p:nvCxnSpPr>
        <p:spPr>
          <a:xfrm flipV="1">
            <a:off x="4635209" y="3387883"/>
            <a:ext cx="1827437" cy="25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7" idx="3"/>
            <a:endCxn id="15" idx="1"/>
          </p:cNvCxnSpPr>
          <p:nvPr/>
        </p:nvCxnSpPr>
        <p:spPr>
          <a:xfrm flipV="1">
            <a:off x="7974830" y="3364733"/>
            <a:ext cx="1966682" cy="23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6" idx="3"/>
            <a:endCxn id="14" idx="1"/>
          </p:cNvCxnSpPr>
          <p:nvPr/>
        </p:nvCxnSpPr>
        <p:spPr>
          <a:xfrm>
            <a:off x="1918415" y="3413386"/>
            <a:ext cx="14223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271185" y="2489250"/>
            <a:ext cx="9314196" cy="268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6" idx="0"/>
          </p:cNvCxnSpPr>
          <p:nvPr/>
        </p:nvCxnSpPr>
        <p:spPr>
          <a:xfrm>
            <a:off x="1271185" y="2517725"/>
            <a:ext cx="0" cy="545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0"/>
          </p:cNvCxnSpPr>
          <p:nvPr/>
        </p:nvCxnSpPr>
        <p:spPr>
          <a:xfrm flipV="1">
            <a:off x="3987979" y="2516109"/>
            <a:ext cx="0" cy="546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18" idx="2"/>
          </p:cNvCxnSpPr>
          <p:nvPr/>
        </p:nvCxnSpPr>
        <p:spPr>
          <a:xfrm flipV="1">
            <a:off x="5937813" y="1599258"/>
            <a:ext cx="1117" cy="888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10585381" y="2488557"/>
            <a:ext cx="0" cy="544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8" idx="3"/>
          </p:cNvCxnSpPr>
          <p:nvPr/>
        </p:nvCxnSpPr>
        <p:spPr>
          <a:xfrm flipV="1">
            <a:off x="6586160" y="1233189"/>
            <a:ext cx="2861110" cy="15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6" idx="2"/>
          </p:cNvCxnSpPr>
          <p:nvPr/>
        </p:nvCxnSpPr>
        <p:spPr>
          <a:xfrm>
            <a:off x="1271185" y="3763906"/>
            <a:ext cx="0" cy="1748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3987979" y="3761553"/>
            <a:ext cx="0" cy="1842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197437" y="3821599"/>
            <a:ext cx="17765" cy="1237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10585381" y="3715253"/>
            <a:ext cx="0" cy="1844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251457" y="3861612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주문일자</a:t>
            </a:r>
            <a:endParaRPr lang="ko-KR" altLang="en-US" sz="900" dirty="0"/>
          </a:p>
        </p:txBody>
      </p:sp>
      <p:sp>
        <p:nvSpPr>
          <p:cNvPr id="80" name="타원 79"/>
          <p:cNvSpPr/>
          <p:nvPr/>
        </p:nvSpPr>
        <p:spPr>
          <a:xfrm>
            <a:off x="1402635" y="3868450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u="sng" dirty="0" err="1" smtClean="0"/>
              <a:t>주문코드</a:t>
            </a:r>
            <a:endParaRPr lang="ko-KR" altLang="en-US" sz="900" u="sng" dirty="0"/>
          </a:p>
        </p:txBody>
      </p:sp>
      <p:sp>
        <p:nvSpPr>
          <p:cNvPr id="81" name="타원 80"/>
          <p:cNvSpPr/>
          <p:nvPr/>
        </p:nvSpPr>
        <p:spPr>
          <a:xfrm>
            <a:off x="251458" y="4357810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제품코드</a:t>
            </a:r>
            <a:endParaRPr lang="ko-KR" altLang="en-US" sz="900" dirty="0"/>
          </a:p>
        </p:txBody>
      </p:sp>
      <p:sp>
        <p:nvSpPr>
          <p:cNvPr id="82" name="타원 81"/>
          <p:cNvSpPr/>
          <p:nvPr/>
        </p:nvSpPr>
        <p:spPr>
          <a:xfrm>
            <a:off x="1402636" y="4359159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제품명</a:t>
            </a:r>
            <a:endParaRPr lang="ko-KR" altLang="en-US" sz="900" dirty="0"/>
          </a:p>
        </p:txBody>
      </p:sp>
      <p:sp>
        <p:nvSpPr>
          <p:cNvPr id="83" name="타원 82"/>
          <p:cNvSpPr/>
          <p:nvPr/>
        </p:nvSpPr>
        <p:spPr>
          <a:xfrm>
            <a:off x="256721" y="4847572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주문량</a:t>
            </a:r>
            <a:endParaRPr lang="ko-KR" altLang="en-US" sz="900" dirty="0"/>
          </a:p>
        </p:txBody>
      </p:sp>
      <p:sp>
        <p:nvSpPr>
          <p:cNvPr id="84" name="타원 83"/>
          <p:cNvSpPr/>
          <p:nvPr/>
        </p:nvSpPr>
        <p:spPr>
          <a:xfrm>
            <a:off x="1382316" y="4847572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제품단가</a:t>
            </a:r>
            <a:endParaRPr lang="ko-KR" altLang="en-US" sz="900" dirty="0"/>
          </a:p>
        </p:txBody>
      </p:sp>
      <p:sp>
        <p:nvSpPr>
          <p:cNvPr id="85" name="타원 84"/>
          <p:cNvSpPr/>
          <p:nvPr/>
        </p:nvSpPr>
        <p:spPr>
          <a:xfrm>
            <a:off x="252662" y="5342026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비고</a:t>
            </a:r>
            <a:endParaRPr lang="ko-KR" altLang="en-US" sz="900" dirty="0"/>
          </a:p>
        </p:txBody>
      </p:sp>
      <p:sp>
        <p:nvSpPr>
          <p:cNvPr id="87" name="타원 86"/>
          <p:cNvSpPr/>
          <p:nvPr/>
        </p:nvSpPr>
        <p:spPr>
          <a:xfrm>
            <a:off x="2956252" y="3953303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제품코드</a:t>
            </a:r>
            <a:endParaRPr lang="ko-KR" altLang="en-US" sz="900" dirty="0"/>
          </a:p>
        </p:txBody>
      </p:sp>
      <p:sp>
        <p:nvSpPr>
          <p:cNvPr id="88" name="타원 87"/>
          <p:cNvSpPr/>
          <p:nvPr/>
        </p:nvSpPr>
        <p:spPr>
          <a:xfrm>
            <a:off x="4107430" y="3960141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u="sng" dirty="0" err="1" smtClean="0"/>
              <a:t>재고코드</a:t>
            </a:r>
            <a:endParaRPr lang="ko-KR" altLang="en-US" sz="900" u="sng" dirty="0"/>
          </a:p>
        </p:txBody>
      </p:sp>
      <p:sp>
        <p:nvSpPr>
          <p:cNvPr id="89" name="타원 88"/>
          <p:cNvSpPr/>
          <p:nvPr/>
        </p:nvSpPr>
        <p:spPr>
          <a:xfrm>
            <a:off x="2956253" y="4449501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제품코드</a:t>
            </a:r>
            <a:endParaRPr lang="ko-KR" altLang="en-US" sz="900" dirty="0"/>
          </a:p>
        </p:txBody>
      </p:sp>
      <p:sp>
        <p:nvSpPr>
          <p:cNvPr id="90" name="타원 89"/>
          <p:cNvSpPr/>
          <p:nvPr/>
        </p:nvSpPr>
        <p:spPr>
          <a:xfrm>
            <a:off x="4107431" y="4450850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제품명</a:t>
            </a:r>
            <a:endParaRPr lang="ko-KR" altLang="en-US" sz="900" dirty="0"/>
          </a:p>
        </p:txBody>
      </p:sp>
      <p:sp>
        <p:nvSpPr>
          <p:cNvPr id="91" name="타원 90"/>
          <p:cNvSpPr/>
          <p:nvPr/>
        </p:nvSpPr>
        <p:spPr>
          <a:xfrm>
            <a:off x="2961516" y="4939263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제품수량</a:t>
            </a:r>
            <a:endParaRPr lang="ko-KR" altLang="en-US" sz="900" dirty="0"/>
          </a:p>
        </p:txBody>
      </p:sp>
      <p:sp>
        <p:nvSpPr>
          <p:cNvPr id="92" name="타원 91"/>
          <p:cNvSpPr/>
          <p:nvPr/>
        </p:nvSpPr>
        <p:spPr>
          <a:xfrm>
            <a:off x="4087111" y="4939263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제품단가</a:t>
            </a:r>
            <a:endParaRPr lang="ko-KR" altLang="en-US" sz="900" dirty="0"/>
          </a:p>
        </p:txBody>
      </p:sp>
      <p:sp>
        <p:nvSpPr>
          <p:cNvPr id="93" name="타원 92"/>
          <p:cNvSpPr/>
          <p:nvPr/>
        </p:nvSpPr>
        <p:spPr>
          <a:xfrm>
            <a:off x="2957457" y="5433717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판매단가</a:t>
            </a:r>
            <a:endParaRPr lang="ko-KR" altLang="en-US" sz="900" dirty="0"/>
          </a:p>
        </p:txBody>
      </p:sp>
      <p:sp>
        <p:nvSpPr>
          <p:cNvPr id="95" name="타원 94"/>
          <p:cNvSpPr/>
          <p:nvPr/>
        </p:nvSpPr>
        <p:spPr>
          <a:xfrm>
            <a:off x="6224745" y="3907391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판매일자</a:t>
            </a:r>
            <a:endParaRPr lang="ko-KR" altLang="en-US" sz="900" dirty="0"/>
          </a:p>
        </p:txBody>
      </p:sp>
      <p:sp>
        <p:nvSpPr>
          <p:cNvPr id="96" name="타원 95"/>
          <p:cNvSpPr/>
          <p:nvPr/>
        </p:nvSpPr>
        <p:spPr>
          <a:xfrm>
            <a:off x="7375923" y="3914229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u="sng" dirty="0" err="1" smtClean="0"/>
              <a:t>판매코드</a:t>
            </a:r>
            <a:endParaRPr lang="ko-KR" altLang="en-US" sz="900" u="sng" dirty="0"/>
          </a:p>
        </p:txBody>
      </p:sp>
      <p:sp>
        <p:nvSpPr>
          <p:cNvPr id="97" name="타원 96"/>
          <p:cNvSpPr/>
          <p:nvPr/>
        </p:nvSpPr>
        <p:spPr>
          <a:xfrm>
            <a:off x="6224746" y="4403589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제품코드</a:t>
            </a:r>
            <a:endParaRPr lang="ko-KR" altLang="en-US" sz="900" dirty="0"/>
          </a:p>
        </p:txBody>
      </p:sp>
      <p:sp>
        <p:nvSpPr>
          <p:cNvPr id="98" name="타원 97"/>
          <p:cNvSpPr/>
          <p:nvPr/>
        </p:nvSpPr>
        <p:spPr>
          <a:xfrm>
            <a:off x="7375924" y="4404938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제품명</a:t>
            </a:r>
            <a:endParaRPr lang="ko-KR" altLang="en-US" sz="900" dirty="0"/>
          </a:p>
        </p:txBody>
      </p:sp>
      <p:sp>
        <p:nvSpPr>
          <p:cNvPr id="99" name="타원 98"/>
          <p:cNvSpPr/>
          <p:nvPr/>
        </p:nvSpPr>
        <p:spPr>
          <a:xfrm>
            <a:off x="6230009" y="4893351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판매수량</a:t>
            </a:r>
            <a:endParaRPr lang="ko-KR" altLang="en-US" sz="900" dirty="0"/>
          </a:p>
        </p:txBody>
      </p:sp>
      <p:sp>
        <p:nvSpPr>
          <p:cNvPr id="100" name="타원 99"/>
          <p:cNvSpPr/>
          <p:nvPr/>
        </p:nvSpPr>
        <p:spPr>
          <a:xfrm>
            <a:off x="7355604" y="4893351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판매단가</a:t>
            </a:r>
            <a:endParaRPr lang="ko-KR" altLang="en-US" sz="900" dirty="0" smtClean="0"/>
          </a:p>
        </p:txBody>
      </p:sp>
      <p:sp>
        <p:nvSpPr>
          <p:cNvPr id="102" name="타원 101"/>
          <p:cNvSpPr/>
          <p:nvPr/>
        </p:nvSpPr>
        <p:spPr>
          <a:xfrm>
            <a:off x="9548038" y="3907391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u="sng" dirty="0" err="1" smtClean="0"/>
              <a:t>고객코드</a:t>
            </a:r>
            <a:endParaRPr lang="ko-KR" altLang="en-US" sz="900" u="sng" dirty="0"/>
          </a:p>
        </p:txBody>
      </p:sp>
      <p:sp>
        <p:nvSpPr>
          <p:cNvPr id="103" name="타원 102"/>
          <p:cNvSpPr/>
          <p:nvPr/>
        </p:nvSpPr>
        <p:spPr>
          <a:xfrm>
            <a:off x="10699216" y="3914229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이름</a:t>
            </a:r>
            <a:endParaRPr lang="ko-KR" altLang="en-US" sz="900" dirty="0"/>
          </a:p>
        </p:txBody>
      </p:sp>
      <p:sp>
        <p:nvSpPr>
          <p:cNvPr id="104" name="타원 103"/>
          <p:cNvSpPr/>
          <p:nvPr/>
        </p:nvSpPr>
        <p:spPr>
          <a:xfrm>
            <a:off x="9548039" y="4403589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나이</a:t>
            </a:r>
            <a:endParaRPr lang="ko-KR" altLang="en-US" sz="900" dirty="0"/>
          </a:p>
        </p:txBody>
      </p:sp>
      <p:sp>
        <p:nvSpPr>
          <p:cNvPr id="105" name="타원 104"/>
          <p:cNvSpPr/>
          <p:nvPr/>
        </p:nvSpPr>
        <p:spPr>
          <a:xfrm>
            <a:off x="10699217" y="4404938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성별</a:t>
            </a:r>
            <a:endParaRPr lang="ko-KR" altLang="en-US" sz="900" dirty="0"/>
          </a:p>
        </p:txBody>
      </p:sp>
      <p:sp>
        <p:nvSpPr>
          <p:cNvPr id="106" name="타원 105"/>
          <p:cNvSpPr/>
          <p:nvPr/>
        </p:nvSpPr>
        <p:spPr>
          <a:xfrm>
            <a:off x="9553302" y="4893351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번호</a:t>
            </a:r>
            <a:endParaRPr lang="ko-KR" altLang="en-US" sz="900" dirty="0"/>
          </a:p>
        </p:txBody>
      </p:sp>
      <p:sp>
        <p:nvSpPr>
          <p:cNvPr id="107" name="타원 106"/>
          <p:cNvSpPr/>
          <p:nvPr/>
        </p:nvSpPr>
        <p:spPr>
          <a:xfrm>
            <a:off x="10678897" y="4893351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Email</a:t>
            </a:r>
            <a:endParaRPr lang="ko-KR" altLang="en-US" sz="900" dirty="0" smtClean="0"/>
          </a:p>
        </p:txBody>
      </p:sp>
      <p:sp>
        <p:nvSpPr>
          <p:cNvPr id="108" name="타원 107"/>
          <p:cNvSpPr/>
          <p:nvPr/>
        </p:nvSpPr>
        <p:spPr>
          <a:xfrm>
            <a:off x="9556981" y="5381008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비고</a:t>
            </a:r>
            <a:endParaRPr lang="ko-KR" altLang="en-US" sz="900" dirty="0"/>
          </a:p>
        </p:txBody>
      </p:sp>
      <p:cxnSp>
        <p:nvCxnSpPr>
          <p:cNvPr id="110" name="직선 연결선 109"/>
          <p:cNvCxnSpPr>
            <a:endCxn id="80" idx="2"/>
          </p:cNvCxnSpPr>
          <p:nvPr/>
        </p:nvCxnSpPr>
        <p:spPr>
          <a:xfrm>
            <a:off x="1125871" y="4038427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1125871" y="4527787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1125871" y="5009756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1133342" y="5512003"/>
            <a:ext cx="1378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830666" y="4130118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830666" y="4619478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830666" y="5101447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838137" y="5603694"/>
            <a:ext cx="1378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7080356" y="4091999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7080356" y="4581359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7080356" y="5063328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10433602" y="4086622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10433602" y="4575982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10433602" y="5057951"/>
            <a:ext cx="276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10441073" y="5560198"/>
            <a:ext cx="1378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타원 133"/>
          <p:cNvSpPr/>
          <p:nvPr/>
        </p:nvSpPr>
        <p:spPr>
          <a:xfrm>
            <a:off x="6786014" y="646074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지점코드</a:t>
            </a:r>
            <a:endParaRPr lang="ko-KR" altLang="en-US" sz="900" dirty="0"/>
          </a:p>
        </p:txBody>
      </p:sp>
      <p:sp>
        <p:nvSpPr>
          <p:cNvPr id="135" name="타원 134"/>
          <p:cNvSpPr/>
          <p:nvPr/>
        </p:nvSpPr>
        <p:spPr>
          <a:xfrm>
            <a:off x="6786014" y="1468763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u="sng" dirty="0" smtClean="0"/>
              <a:t>아이디</a:t>
            </a:r>
            <a:endParaRPr lang="ko-KR" altLang="en-US" sz="900" u="sng" dirty="0"/>
          </a:p>
        </p:txBody>
      </p:sp>
      <p:sp>
        <p:nvSpPr>
          <p:cNvPr id="136" name="타원 135"/>
          <p:cNvSpPr/>
          <p:nvPr/>
        </p:nvSpPr>
        <p:spPr>
          <a:xfrm>
            <a:off x="7896193" y="644479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137" name="타원 136"/>
          <p:cNvSpPr/>
          <p:nvPr/>
        </p:nvSpPr>
        <p:spPr>
          <a:xfrm>
            <a:off x="7896193" y="1476105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비밀번호확인</a:t>
            </a:r>
            <a:endParaRPr lang="ko-KR" altLang="en-US" sz="900" dirty="0"/>
          </a:p>
        </p:txBody>
      </p:sp>
      <p:sp>
        <p:nvSpPr>
          <p:cNvPr id="139" name="타원 138"/>
          <p:cNvSpPr/>
          <p:nvPr/>
        </p:nvSpPr>
        <p:spPr>
          <a:xfrm>
            <a:off x="9011882" y="635157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매장번호</a:t>
            </a:r>
            <a:endParaRPr lang="ko-KR" altLang="en-US" sz="800" dirty="0"/>
          </a:p>
        </p:txBody>
      </p:sp>
      <p:sp>
        <p:nvSpPr>
          <p:cNvPr id="140" name="타원 139"/>
          <p:cNvSpPr/>
          <p:nvPr/>
        </p:nvSpPr>
        <p:spPr>
          <a:xfrm>
            <a:off x="9011882" y="1466783"/>
            <a:ext cx="876621" cy="339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휴대전화</a:t>
            </a:r>
            <a:endParaRPr lang="ko-KR" altLang="en-US" sz="800" dirty="0"/>
          </a:p>
        </p:txBody>
      </p:sp>
      <p:cxnSp>
        <p:nvCxnSpPr>
          <p:cNvPr id="143" name="직선 연결선 142"/>
          <p:cNvCxnSpPr>
            <a:stCxn id="134" idx="4"/>
            <a:endCxn id="135" idx="0"/>
          </p:cNvCxnSpPr>
          <p:nvPr/>
        </p:nvCxnSpPr>
        <p:spPr>
          <a:xfrm>
            <a:off x="7224325" y="986028"/>
            <a:ext cx="0" cy="482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8337424" y="976518"/>
            <a:ext cx="0" cy="482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9447270" y="1014900"/>
            <a:ext cx="0" cy="482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47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2642</Words>
  <Application>Microsoft Office PowerPoint</Application>
  <PresentationFormat>와이드스크린</PresentationFormat>
  <Paragraphs>828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나눔고딕 ExtraBold</vt:lpstr>
      <vt:lpstr>맑은 고딕</vt:lpstr>
      <vt:lpstr>문체부 돋음체</vt:lpstr>
      <vt:lpstr>바탕</vt:lpstr>
      <vt:lpstr>배달의민족 한나</vt:lpstr>
      <vt:lpstr>빙그레체</vt:lpstr>
      <vt:lpstr>휴먼모음T</vt:lpstr>
      <vt:lpstr>Arial</vt:lpstr>
      <vt:lpstr>Berlin Sans FB Demi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IN_Q</dc:creator>
  <cp:lastModifiedBy>IN_Q</cp:lastModifiedBy>
  <cp:revision>96</cp:revision>
  <dcterms:created xsi:type="dcterms:W3CDTF">2017-11-20T00:25:23Z</dcterms:created>
  <dcterms:modified xsi:type="dcterms:W3CDTF">2017-11-21T06:17:01Z</dcterms:modified>
</cp:coreProperties>
</file>